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61"/>
  </p:notesMasterIdLst>
  <p:sldIdLst>
    <p:sldId id="256" r:id="rId2"/>
    <p:sldId id="299" r:id="rId3"/>
    <p:sldId id="257" r:id="rId4"/>
    <p:sldId id="258" r:id="rId5"/>
    <p:sldId id="259" r:id="rId6"/>
    <p:sldId id="260" r:id="rId7"/>
    <p:sldId id="261" r:id="rId8"/>
    <p:sldId id="262" r:id="rId9"/>
    <p:sldId id="263" r:id="rId10"/>
    <p:sldId id="264" r:id="rId11"/>
    <p:sldId id="296" r:id="rId12"/>
    <p:sldId id="297" r:id="rId13"/>
    <p:sldId id="298" r:id="rId14"/>
    <p:sldId id="279" r:id="rId15"/>
    <p:sldId id="280" r:id="rId16"/>
    <p:sldId id="300" r:id="rId17"/>
    <p:sldId id="322"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283" r:id="rId38"/>
    <p:sldId id="274" r:id="rId39"/>
    <p:sldId id="281" r:id="rId40"/>
    <p:sldId id="284" r:id="rId41"/>
    <p:sldId id="285" r:id="rId42"/>
    <p:sldId id="288" r:id="rId43"/>
    <p:sldId id="286" r:id="rId44"/>
    <p:sldId id="287" r:id="rId45"/>
    <p:sldId id="289" r:id="rId46"/>
    <p:sldId id="290" r:id="rId47"/>
    <p:sldId id="291" r:id="rId48"/>
    <p:sldId id="292" r:id="rId49"/>
    <p:sldId id="294" r:id="rId50"/>
    <p:sldId id="295" r:id="rId51"/>
    <p:sldId id="273" r:id="rId52"/>
    <p:sldId id="266" r:id="rId53"/>
    <p:sldId id="270" r:id="rId54"/>
    <p:sldId id="268" r:id="rId55"/>
    <p:sldId id="277" r:id="rId56"/>
    <p:sldId id="269" r:id="rId57"/>
    <p:sldId id="275" r:id="rId58"/>
    <p:sldId id="276" r:id="rId59"/>
    <p:sldId id="278" r:id="rId6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28" autoAdjust="0"/>
    <p:restoredTop sz="89247" autoAdjust="0"/>
  </p:normalViewPr>
  <p:slideViewPr>
    <p:cSldViewPr>
      <p:cViewPr varScale="1">
        <p:scale>
          <a:sx n="65" d="100"/>
          <a:sy n="65" d="100"/>
        </p:scale>
        <p:origin x="-95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FFD27C-D419-4CB1-B636-C66BD5D43FE4}" type="datetimeFigureOut">
              <a:rPr lang="fr-FR" smtClean="0"/>
              <a:t>23/06/2014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BD12D-F1A5-40D1-8BBD-A83BBC48DAF2}"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7" name="Espace réservé de la date 6"/>
          <p:cNvSpPr>
            <a:spLocks noGrp="1"/>
          </p:cNvSpPr>
          <p:nvPr>
            <p:ph type="dt" sz="half" idx="10"/>
          </p:nvPr>
        </p:nvSpPr>
        <p:spPr/>
        <p:txBody>
          <a:bodyPr/>
          <a:lstStyle>
            <a:extLst/>
          </a:lstStyle>
          <a:p>
            <a:fld id="{EABAC241-352E-4CC5-ABE9-9C57CB4D8608}" type="datetime1">
              <a:rPr lang="fr-FR" smtClean="0"/>
              <a:t>23/06/2014</a:t>
            </a:fld>
            <a:endParaRPr lang="fr-BE"/>
          </a:p>
        </p:txBody>
      </p:sp>
      <p:sp>
        <p:nvSpPr>
          <p:cNvPr id="20" name="Espace réservé du pied de page 19"/>
          <p:cNvSpPr>
            <a:spLocks noGrp="1"/>
          </p:cNvSpPr>
          <p:nvPr>
            <p:ph type="ftr" sz="quarter" idx="11"/>
          </p:nvPr>
        </p:nvSpPr>
        <p:spPr/>
        <p:txBody>
          <a:bodyPr/>
          <a:lstStyle>
            <a:extLst/>
          </a:lstStyle>
          <a:p>
            <a:endParaRPr lang="fr-BE"/>
          </a:p>
        </p:txBody>
      </p:sp>
      <p:sp>
        <p:nvSpPr>
          <p:cNvPr id="10" name="Espace réservé du numéro de diapositive 9"/>
          <p:cNvSpPr>
            <a:spLocks noGrp="1"/>
          </p:cNvSpPr>
          <p:nvPr>
            <p:ph type="sldNum" sz="quarter" idx="12"/>
          </p:nvPr>
        </p:nvSpPr>
        <p:spPr/>
        <p:txBody>
          <a:bodyPr/>
          <a:lstStyle>
            <a:extLst/>
          </a:lstStyle>
          <a:p>
            <a:fld id="{CF4668DC-857F-487D-BFFA-8C0CA5037977}" type="slidenum">
              <a:rPr lang="fr-BE" smtClean="0"/>
              <a:pPr/>
              <a:t>‹N°›</a:t>
            </a:fld>
            <a:endParaRPr lang="fr-BE"/>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A84221B-4A94-4743-B682-0A509CDC04A8}" type="datetime1">
              <a:rPr lang="fr-FR" smtClean="0"/>
              <a:t>23/06/2014</a:t>
            </a:fld>
            <a:endParaRPr lang="fr-BE"/>
          </a:p>
        </p:txBody>
      </p:sp>
      <p:sp>
        <p:nvSpPr>
          <p:cNvPr id="5" name="Espace réservé du pied de page 4"/>
          <p:cNvSpPr>
            <a:spLocks noGrp="1"/>
          </p:cNvSpPr>
          <p:nvPr>
            <p:ph type="ftr" sz="quarter" idx="11"/>
          </p:nvPr>
        </p:nvSpPr>
        <p:spPr/>
        <p:txBody>
          <a:bodyPr/>
          <a:lstStyle>
            <a:extLst/>
          </a:lstStyle>
          <a:p>
            <a:endParaRPr lang="fr-BE"/>
          </a:p>
        </p:txBody>
      </p:sp>
      <p:sp>
        <p:nvSpPr>
          <p:cNvPr id="6" name="Espace réservé du numéro de diapositive 5"/>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0F67EDEE-51D4-4787-92AE-8351E2C8E1E3}" type="datetime1">
              <a:rPr lang="fr-FR" smtClean="0"/>
              <a:t>23/06/2014</a:t>
            </a:fld>
            <a:endParaRPr lang="fr-BE"/>
          </a:p>
        </p:txBody>
      </p:sp>
      <p:sp>
        <p:nvSpPr>
          <p:cNvPr id="5" name="Espace réservé du pied de page 4"/>
          <p:cNvSpPr>
            <a:spLocks noGrp="1"/>
          </p:cNvSpPr>
          <p:nvPr>
            <p:ph type="ftr" sz="quarter" idx="11"/>
          </p:nvPr>
        </p:nvSpPr>
        <p:spPr/>
        <p:txBody>
          <a:bodyPr/>
          <a:lstStyle>
            <a:extLst/>
          </a:lstStyle>
          <a:p>
            <a:endParaRPr lang="fr-BE"/>
          </a:p>
        </p:txBody>
      </p:sp>
      <p:sp>
        <p:nvSpPr>
          <p:cNvPr id="6" name="Espace réservé du numéro de diapositive 5"/>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50D557E-6EF4-4FFF-9D58-688B5C274238}" type="datetime1">
              <a:rPr lang="fr-FR" smtClean="0"/>
              <a:t>23/06/2014</a:t>
            </a:fld>
            <a:endParaRPr lang="fr-BE"/>
          </a:p>
        </p:txBody>
      </p:sp>
      <p:sp>
        <p:nvSpPr>
          <p:cNvPr id="5" name="Espace réservé du pied de page 4"/>
          <p:cNvSpPr>
            <a:spLocks noGrp="1"/>
          </p:cNvSpPr>
          <p:nvPr>
            <p:ph type="ftr" sz="quarter" idx="11"/>
          </p:nvPr>
        </p:nvSpPr>
        <p:spPr/>
        <p:txBody>
          <a:bodyPr/>
          <a:lstStyle>
            <a:extLst/>
          </a:lstStyle>
          <a:p>
            <a:endParaRPr lang="fr-BE"/>
          </a:p>
        </p:txBody>
      </p:sp>
      <p:sp>
        <p:nvSpPr>
          <p:cNvPr id="6" name="Espace réservé du numéro de diapositive 5"/>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CCE8478D-1406-4B5C-BD85-945653805E7D}" type="datetime1">
              <a:rPr lang="fr-FR" smtClean="0"/>
              <a:t>23/06/2014</a:t>
            </a:fld>
            <a:endParaRPr lang="fr-BE"/>
          </a:p>
        </p:txBody>
      </p:sp>
      <p:sp>
        <p:nvSpPr>
          <p:cNvPr id="5" name="Espace réservé du pied de page 4"/>
          <p:cNvSpPr>
            <a:spLocks noGrp="1"/>
          </p:cNvSpPr>
          <p:nvPr>
            <p:ph type="ftr" sz="quarter" idx="11"/>
          </p:nvPr>
        </p:nvSpPr>
        <p:spPr/>
        <p:txBody>
          <a:bodyPr/>
          <a:lstStyle>
            <a:extLst/>
          </a:lstStyle>
          <a:p>
            <a:endParaRPr lang="fr-BE"/>
          </a:p>
        </p:txBody>
      </p:sp>
      <p:sp>
        <p:nvSpPr>
          <p:cNvPr id="6" name="Espace réservé du numéro de diapositive 5"/>
          <p:cNvSpPr>
            <a:spLocks noGrp="1"/>
          </p:cNvSpPr>
          <p:nvPr>
            <p:ph type="sldNum" sz="quarter" idx="12"/>
          </p:nvPr>
        </p:nvSpPr>
        <p:spPr/>
        <p:txBody>
          <a:bodyPr/>
          <a:lstStyle>
            <a:extLst/>
          </a:lstStyle>
          <a:p>
            <a:fld id="{CF4668DC-857F-487D-BFFA-8C0CA5037977}" type="slidenum">
              <a:rPr lang="fr-BE" smtClean="0"/>
              <a:pPr/>
              <a:t>‹N°›</a:t>
            </a:fld>
            <a:endParaRPr lang="fr-BE"/>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advClick="0"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A2C9D3DA-9B2E-40FD-9D68-1C500B108722}" type="datetime1">
              <a:rPr lang="fr-FR" smtClean="0"/>
              <a:t>23/06/2014</a:t>
            </a:fld>
            <a:endParaRPr lang="fr-BE"/>
          </a:p>
        </p:txBody>
      </p:sp>
      <p:sp>
        <p:nvSpPr>
          <p:cNvPr id="6" name="Espace réservé du pied de page 5"/>
          <p:cNvSpPr>
            <a:spLocks noGrp="1"/>
          </p:cNvSpPr>
          <p:nvPr>
            <p:ph type="ftr" sz="quarter" idx="11"/>
          </p:nvPr>
        </p:nvSpPr>
        <p:spPr/>
        <p:txBody>
          <a:bodyPr/>
          <a:lstStyle>
            <a:extLst/>
          </a:lstStyle>
          <a:p>
            <a:endParaRPr lang="fr-BE"/>
          </a:p>
        </p:txBody>
      </p:sp>
      <p:sp>
        <p:nvSpPr>
          <p:cNvPr id="7" name="Espace réservé du numéro de diapositive 6"/>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640F5C4B-F495-4434-9161-622F8D0C2B1E}" type="datetime1">
              <a:rPr lang="fr-FR" smtClean="0"/>
              <a:t>23/06/2014</a:t>
            </a:fld>
            <a:endParaRPr lang="fr-BE"/>
          </a:p>
        </p:txBody>
      </p:sp>
      <p:sp>
        <p:nvSpPr>
          <p:cNvPr id="8" name="Espace réservé du pied de page 7"/>
          <p:cNvSpPr>
            <a:spLocks noGrp="1"/>
          </p:cNvSpPr>
          <p:nvPr>
            <p:ph type="ftr" sz="quarter" idx="11"/>
          </p:nvPr>
        </p:nvSpPr>
        <p:spPr/>
        <p:txBody>
          <a:bodyPr/>
          <a:lstStyle>
            <a:extLst/>
          </a:lstStyle>
          <a:p>
            <a:endParaRPr lang="fr-BE"/>
          </a:p>
        </p:txBody>
      </p:sp>
      <p:sp>
        <p:nvSpPr>
          <p:cNvPr id="9" name="Espace réservé du numéro de diapositive 8"/>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CC51C3AA-A93F-422B-B5DF-48941D7C9830}" type="datetime1">
              <a:rPr lang="fr-FR" smtClean="0"/>
              <a:t>23/06/2014</a:t>
            </a:fld>
            <a:endParaRPr lang="fr-BE"/>
          </a:p>
        </p:txBody>
      </p:sp>
      <p:sp>
        <p:nvSpPr>
          <p:cNvPr id="4" name="Espace réservé du pied de page 3"/>
          <p:cNvSpPr>
            <a:spLocks noGrp="1"/>
          </p:cNvSpPr>
          <p:nvPr>
            <p:ph type="ftr" sz="quarter" idx="11"/>
          </p:nvPr>
        </p:nvSpPr>
        <p:spPr/>
        <p:txBody>
          <a:bodyPr/>
          <a:lstStyle>
            <a:extLst/>
          </a:lstStyle>
          <a:p>
            <a:endParaRPr lang="fr-BE"/>
          </a:p>
        </p:txBody>
      </p:sp>
      <p:sp>
        <p:nvSpPr>
          <p:cNvPr id="5" name="Espace réservé du numéro de diapositive 4"/>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0765A95A-EF56-426D-8C04-FACAB1874586}" type="datetime1">
              <a:rPr lang="fr-FR" smtClean="0"/>
              <a:t>23/06/2014</a:t>
            </a:fld>
            <a:endParaRPr lang="fr-BE"/>
          </a:p>
        </p:txBody>
      </p:sp>
      <p:sp>
        <p:nvSpPr>
          <p:cNvPr id="3" name="Espace réservé du pied de page 2"/>
          <p:cNvSpPr>
            <a:spLocks noGrp="1"/>
          </p:cNvSpPr>
          <p:nvPr>
            <p:ph type="ftr" sz="quarter" idx="11"/>
          </p:nvPr>
        </p:nvSpPr>
        <p:spPr/>
        <p:txBody>
          <a:bodyPr/>
          <a:lstStyle>
            <a:extLst/>
          </a:lstStyle>
          <a:p>
            <a:endParaRPr lang="fr-BE"/>
          </a:p>
        </p:txBody>
      </p:sp>
      <p:sp>
        <p:nvSpPr>
          <p:cNvPr id="4" name="Espace réservé du numéro de diapositive 3"/>
          <p:cNvSpPr>
            <a:spLocks noGrp="1"/>
          </p:cNvSpPr>
          <p:nvPr>
            <p:ph type="sldNum" sz="quarter" idx="12"/>
          </p:nvPr>
        </p:nvSpPr>
        <p:spPr/>
        <p:txBody>
          <a:bodyPr/>
          <a:lstStyle>
            <a:extLst/>
          </a:lstStyle>
          <a:p>
            <a:fld id="{CF4668DC-857F-487D-BFFA-8C0CA5037977}" type="slidenum">
              <a:rPr lang="fr-BE" smtClean="0"/>
              <a:pPr/>
              <a:t>‹N°›</a:t>
            </a:fld>
            <a:endParaRPr lang="fr-BE"/>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advClick="0"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C90BA50B-4338-46D5-84C0-900270F930A3}" type="datetime1">
              <a:rPr lang="fr-FR" smtClean="0"/>
              <a:t>23/06/2014</a:t>
            </a:fld>
            <a:endParaRPr lang="fr-BE"/>
          </a:p>
        </p:txBody>
      </p:sp>
      <p:sp>
        <p:nvSpPr>
          <p:cNvPr id="6" name="Espace réservé du pied de page 5"/>
          <p:cNvSpPr>
            <a:spLocks noGrp="1"/>
          </p:cNvSpPr>
          <p:nvPr>
            <p:ph type="ftr" sz="quarter" idx="11"/>
          </p:nvPr>
        </p:nvSpPr>
        <p:spPr/>
        <p:txBody>
          <a:bodyPr/>
          <a:lstStyle>
            <a:extLst/>
          </a:lstStyle>
          <a:p>
            <a:endParaRPr lang="fr-BE"/>
          </a:p>
        </p:txBody>
      </p:sp>
      <p:sp>
        <p:nvSpPr>
          <p:cNvPr id="7" name="Espace réservé du numéro de diapositive 6"/>
          <p:cNvSpPr>
            <a:spLocks noGrp="1"/>
          </p:cNvSpPr>
          <p:nvPr>
            <p:ph type="sldNum" sz="quarter" idx="12"/>
          </p:nvPr>
        </p:nvSpPr>
        <p:spPr/>
        <p:txBody>
          <a:bodyPr/>
          <a:lstStyle>
            <a:extLst/>
          </a:lstStyle>
          <a:p>
            <a:fld id="{CF4668DC-857F-487D-BFFA-8C0CA5037977}" type="slidenum">
              <a:rPr lang="fr-BE" smtClean="0"/>
              <a:pPr/>
              <a:t>‹N°›</a:t>
            </a:fld>
            <a:endParaRPr lang="fr-BE"/>
          </a:p>
        </p:txBody>
      </p:sp>
    </p:spTree>
  </p:cSld>
  <p:clrMapOvr>
    <a:masterClrMapping/>
  </p:clrMapOvr>
  <p:transition advClick="0"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extLst/>
          </a:lstStyle>
          <a:p>
            <a:fld id="{868E5E04-2085-413A-8D1E-808FBFF05760}" type="datetime1">
              <a:rPr lang="fr-FR" smtClean="0"/>
              <a:t>23/06/2014</a:t>
            </a:fld>
            <a:endParaRPr lang="fr-BE"/>
          </a:p>
        </p:txBody>
      </p:sp>
      <p:sp>
        <p:nvSpPr>
          <p:cNvPr id="6" name="Espace réservé du pied de page 5"/>
          <p:cNvSpPr>
            <a:spLocks noGrp="1"/>
          </p:cNvSpPr>
          <p:nvPr>
            <p:ph type="ftr" sz="quarter" idx="11"/>
          </p:nvPr>
        </p:nvSpPr>
        <p:spPr/>
        <p:txBody>
          <a:bodyPr/>
          <a:lstStyle>
            <a:extLst/>
          </a:lstStyle>
          <a:p>
            <a:endParaRPr lang="fr-BE"/>
          </a:p>
        </p:txBody>
      </p:sp>
      <p:sp>
        <p:nvSpPr>
          <p:cNvPr id="7" name="Espace réservé du numéro de diapositive 6"/>
          <p:cNvSpPr>
            <a:spLocks noGrp="1"/>
          </p:cNvSpPr>
          <p:nvPr>
            <p:ph type="sldNum" sz="quarter" idx="12"/>
          </p:nvPr>
        </p:nvSpPr>
        <p:spPr/>
        <p:txBody>
          <a:bodyPr/>
          <a:lstStyle>
            <a:extLst/>
          </a:lstStyle>
          <a:p>
            <a:fld id="{CF4668DC-857F-487D-BFFA-8C0CA5037977}" type="slidenum">
              <a:rPr lang="fr-BE" smtClean="0"/>
              <a:pPr/>
              <a:t>‹N°›</a:t>
            </a:fld>
            <a:endParaRPr lang="fr-BE"/>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Tree>
  </p:cSld>
  <p:clrMapOvr>
    <a:masterClrMapping/>
  </p:clrMapOvr>
  <p:transition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smtClean="0"/>
              <a:t>Cliquez pour modifier le style du titre</a:t>
            </a:r>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07E1729-E6DA-4C62-B20F-686F9A8DF9B8}" type="datetime1">
              <a:rPr lang="fr-FR" smtClean="0"/>
              <a:t>23/06/2014</a:t>
            </a:fld>
            <a:endParaRPr lang="fr-BE"/>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BE"/>
          </a:p>
        </p:txBody>
      </p:sp>
      <p:sp>
        <p:nvSpPr>
          <p:cNvPr id="22" name="Espace réservé du numéro de diapositiv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CF4668DC-857F-487D-BFFA-8C0CA5037977}" type="slidenum">
              <a:rPr lang="fr-BE" smtClean="0"/>
              <a:pPr/>
              <a:t>‹N°›</a:t>
            </a:fld>
            <a:endParaRPr lang="fr-BE"/>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advClick="0" advTm="15000"/>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hyperlink" Target="https://www.google.fr/url?sa=t&amp;rct=j&amp;q=&amp;esrc=s&amp;source=web&amp;cd=1&amp;cad=rja&amp;ved=0CCgQFjAA&amp;url=http://istemag.org/&amp;ei=fq34UuSPB-707AaNsYC4CA&amp;usg=AFQjCNHb-9TQ1S7yEYo79R6HNklf5LsaV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p:cNvSpPr>
            <a:spLocks noGrp="1" noChangeArrowheads="1"/>
          </p:cNvSpPr>
          <p:nvPr>
            <p:ph type="ctrTitle"/>
          </p:nvPr>
        </p:nvSpPr>
        <p:spPr bwMode="auto">
          <a:xfrm>
            <a:off x="1428728" y="2071678"/>
            <a:ext cx="7072362" cy="142876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Rapport sur le 1</a:t>
            </a:r>
            <a:r>
              <a:rPr kumimoji="0" lang="fr-FR" sz="2400" b="1" i="0" u="none" strike="noStrike" cap="none" normalizeH="0" baseline="30000" dirty="0" smtClean="0">
                <a:ln>
                  <a:noFill/>
                </a:ln>
                <a:solidFill>
                  <a:schemeClr val="tx1"/>
                </a:solidFill>
                <a:effectLst/>
                <a:latin typeface="Calibri" pitchFamily="34" charset="0"/>
                <a:ea typeface="Arial" pitchFamily="34" charset="0"/>
                <a:cs typeface="Arial" pitchFamily="34" charset="0"/>
              </a:rPr>
              <a:t>er</a:t>
            </a: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 colloque national sur les services d’information dans les bibliothèques universitaires Algériennes : Réalité et </a:t>
            </a: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perspectives</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Sous-titre 2"/>
          <p:cNvSpPr>
            <a:spLocks noGrp="1"/>
          </p:cNvSpPr>
          <p:nvPr>
            <p:ph type="subTitle" idx="1"/>
          </p:nvPr>
        </p:nvSpPr>
        <p:spPr>
          <a:xfrm>
            <a:off x="1000100" y="428604"/>
            <a:ext cx="7715304" cy="714380"/>
          </a:xfrm>
        </p:spPr>
        <p:txBody>
          <a:bodyPr>
            <a:normAutofit fontScale="92500" lnSpcReduction="20000"/>
          </a:bodyPr>
          <a:lstStyle/>
          <a:p>
            <a:pPr algn="ctr"/>
            <a:r>
              <a:rPr lang="fr-FR" sz="2400" b="1" dirty="0" smtClean="0">
                <a:solidFill>
                  <a:schemeClr val="tx1"/>
                </a:solidFill>
              </a:rPr>
              <a:t>UNIVERSITÉ M’HAMED BOUGARA – BOUMERDES</a:t>
            </a:r>
          </a:p>
          <a:p>
            <a:pPr algn="ctr"/>
            <a:r>
              <a:rPr lang="fr-FR" sz="2400" b="1" dirty="0" smtClean="0">
                <a:solidFill>
                  <a:schemeClr val="tx1"/>
                </a:solidFill>
              </a:rPr>
              <a:t>BIBLIOTHEQUE UNIVERSITAIRE</a:t>
            </a:r>
            <a:endParaRPr lang="fr-FR" sz="2400" dirty="0" smtClean="0">
              <a:solidFill>
                <a:schemeClr val="tx1"/>
              </a:solidFill>
            </a:endParaRPr>
          </a:p>
          <a:p>
            <a:endParaRPr lang="fr-FR" dirty="0"/>
          </a:p>
        </p:txBody>
      </p:sp>
      <p:pic>
        <p:nvPicPr>
          <p:cNvPr id="5" name="Image 4"/>
          <p:cNvPicPr/>
          <p:nvPr/>
        </p:nvPicPr>
        <p:blipFill>
          <a:blip r:embed="rId2"/>
          <a:srcRect/>
          <a:stretch>
            <a:fillRect/>
          </a:stretch>
        </p:blipFill>
        <p:spPr bwMode="auto">
          <a:xfrm>
            <a:off x="7929586" y="1000108"/>
            <a:ext cx="829310" cy="666750"/>
          </a:xfrm>
          <a:prstGeom prst="rect">
            <a:avLst/>
          </a:prstGeom>
          <a:noFill/>
          <a:ln w="9525">
            <a:noFill/>
            <a:miter lim="800000"/>
            <a:headEnd/>
            <a:tailEnd/>
          </a:ln>
        </p:spPr>
      </p:pic>
      <p:sp>
        <p:nvSpPr>
          <p:cNvPr id="6" name="ZoneTexte 5"/>
          <p:cNvSpPr txBox="1"/>
          <p:nvPr/>
        </p:nvSpPr>
        <p:spPr>
          <a:xfrm>
            <a:off x="2928926" y="5929330"/>
            <a:ext cx="2643206" cy="369332"/>
          </a:xfrm>
          <a:prstGeom prst="rect">
            <a:avLst/>
          </a:prstGeom>
          <a:noFill/>
        </p:spPr>
        <p:txBody>
          <a:bodyPr wrap="square" rtlCol="0">
            <a:spAutoFit/>
          </a:bodyPr>
          <a:lstStyle/>
          <a:p>
            <a:pPr algn="ctr"/>
            <a:r>
              <a:rPr lang="fr-FR" b="1" dirty="0" smtClean="0"/>
              <a:t>Juin </a:t>
            </a:r>
            <a:r>
              <a:rPr lang="fr-FR" b="1" dirty="0" smtClean="0"/>
              <a:t>2014</a:t>
            </a:r>
            <a:endParaRPr lang="fr-FR" b="1" dirty="0"/>
          </a:p>
        </p:txBody>
      </p:sp>
      <p:pic>
        <p:nvPicPr>
          <p:cNvPr id="8" name="Image 7" descr="C:\Users\BU-RDC1\Desktop\LOGO 01.jpg"/>
          <p:cNvPicPr/>
          <p:nvPr/>
        </p:nvPicPr>
        <p:blipFill>
          <a:blip r:embed="rId3"/>
          <a:srcRect/>
          <a:stretch>
            <a:fillRect/>
          </a:stretch>
        </p:blipFill>
        <p:spPr bwMode="auto">
          <a:xfrm>
            <a:off x="1357290" y="857232"/>
            <a:ext cx="928694" cy="847723"/>
          </a:xfrm>
          <a:prstGeom prst="rect">
            <a:avLst/>
          </a:prstGeom>
          <a:noFill/>
          <a:ln w="9525">
            <a:noFill/>
            <a:miter lim="800000"/>
            <a:headEnd/>
            <a:tailEnd/>
          </a:ln>
        </p:spPr>
      </p:pic>
      <p:pic>
        <p:nvPicPr>
          <p:cNvPr id="10" name="Image 9" descr="C:\Users\SRV-    -BAHIA\Pictures\bibliothéque photo\100PHOTO\SAM_0063.JPG"/>
          <p:cNvPicPr/>
          <p:nvPr/>
        </p:nvPicPr>
        <p:blipFill>
          <a:blip r:embed="rId4" cstate="print"/>
          <a:srcRect/>
          <a:stretch>
            <a:fillRect/>
          </a:stretch>
        </p:blipFill>
        <p:spPr bwMode="auto">
          <a:xfrm>
            <a:off x="2214546" y="3643314"/>
            <a:ext cx="5429288" cy="2209793"/>
          </a:xfrm>
          <a:prstGeom prst="rect">
            <a:avLst/>
          </a:prstGeom>
          <a:noFill/>
          <a:ln w="9525">
            <a:noFill/>
            <a:miter lim="800000"/>
            <a:headEnd/>
            <a:tailEnd/>
          </a:ln>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7290" y="0"/>
            <a:ext cx="7136920" cy="582594"/>
          </a:xfrm>
        </p:spPr>
        <p:txBody>
          <a:bodyPr>
            <a:normAutofit/>
          </a:bodyPr>
          <a:lstStyle/>
          <a:p>
            <a:r>
              <a:rPr lang="fr-FR" sz="2800" b="1" dirty="0" smtClean="0">
                <a:solidFill>
                  <a:srgbClr val="00B0F0"/>
                </a:solidFill>
              </a:rPr>
              <a:t>Programme </a:t>
            </a:r>
            <a:r>
              <a:rPr lang="fr-FR" sz="2800" b="1" dirty="0" smtClean="0">
                <a:solidFill>
                  <a:srgbClr val="00B0F0"/>
                </a:solidFill>
              </a:rPr>
              <a:t>:</a:t>
            </a:r>
            <a:endParaRPr lang="fr-FR" sz="2800" dirty="0">
              <a:solidFill>
                <a:srgbClr val="00B0F0"/>
              </a:solidFill>
            </a:endParaRPr>
          </a:p>
        </p:txBody>
      </p:sp>
      <p:sp>
        <p:nvSpPr>
          <p:cNvPr id="7" name="Rectangle 6"/>
          <p:cNvSpPr/>
          <p:nvPr/>
        </p:nvSpPr>
        <p:spPr>
          <a:xfrm>
            <a:off x="1643042" y="571480"/>
            <a:ext cx="2335896"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fr-FR" sz="1400" b="1" dirty="0" smtClean="0"/>
              <a:t>JOURNEE DU 14/05/2014</a:t>
            </a:r>
            <a:endParaRPr lang="fr-FR" sz="1400" dirty="0"/>
          </a:p>
        </p:txBody>
      </p:sp>
      <p:graphicFrame>
        <p:nvGraphicFramePr>
          <p:cNvPr id="8" name="Tableau 7"/>
          <p:cNvGraphicFramePr>
            <a:graphicFrameLocks noGrp="1"/>
          </p:cNvGraphicFramePr>
          <p:nvPr/>
        </p:nvGraphicFramePr>
        <p:xfrm>
          <a:off x="1357290" y="1000108"/>
          <a:ext cx="7286676" cy="2500330"/>
        </p:xfrm>
        <a:graphic>
          <a:graphicData uri="http://schemas.openxmlformats.org/drawingml/2006/table">
            <a:tbl>
              <a:tblPr>
                <a:tableStyleId>{3C2FFA5D-87B4-456A-9821-1D502468CF0F}</a:tableStyleId>
              </a:tblPr>
              <a:tblGrid>
                <a:gridCol w="1608899"/>
                <a:gridCol w="5677777"/>
              </a:tblGrid>
              <a:tr h="466991">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08 H 30 –  09 H 30</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gn="l">
                        <a:lnSpc>
                          <a:spcPct val="115000"/>
                        </a:lnSpc>
                        <a:spcBef>
                          <a:spcPts val="600"/>
                        </a:spcBef>
                        <a:spcAft>
                          <a:spcPts val="600"/>
                        </a:spcAft>
                      </a:pPr>
                      <a:r>
                        <a:rPr lang="fr-FR" sz="1200" dirty="0">
                          <a:latin typeface="Times New Roman" pitchFamily="18" charset="0"/>
                          <a:cs typeface="Times New Roman" pitchFamily="18" charset="0"/>
                        </a:rPr>
                        <a:t>Accueil – Enregistrement des participants</a:t>
                      </a:r>
                      <a:endParaRPr lang="fr-FR" sz="1200" dirty="0">
                        <a:latin typeface="Times New Roman" pitchFamily="18" charset="0"/>
                        <a:ea typeface="Calibri"/>
                        <a:cs typeface="Times New Roman" pitchFamily="18" charset="0"/>
                      </a:endParaRPr>
                    </a:p>
                  </a:txBody>
                  <a:tcPr marL="65866" marR="65866" marT="0" marB="0"/>
                </a:tc>
              </a:tr>
              <a:tr h="813335">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09 H 30 –  09 H 40</a:t>
                      </a:r>
                      <a:endParaRPr lang="fr-FR" sz="1200">
                        <a:latin typeface="Times New Roman" pitchFamily="18" charset="0"/>
                        <a:ea typeface="Calibri"/>
                        <a:cs typeface="Times New Roman" pitchFamily="18" charset="0"/>
                      </a:endParaRPr>
                    </a:p>
                  </a:txBody>
                  <a:tcPr marL="65866" marR="65866" marT="0" marB="0" anchor="ctr"/>
                </a:tc>
                <a:tc>
                  <a:txBody>
                    <a:bodyPr/>
                    <a:lstStyle/>
                    <a:p>
                      <a:pPr>
                        <a:lnSpc>
                          <a:spcPct val="115000"/>
                        </a:lnSpc>
                        <a:spcBef>
                          <a:spcPts val="600"/>
                        </a:spcBef>
                        <a:spcAft>
                          <a:spcPts val="600"/>
                        </a:spcAft>
                      </a:pPr>
                      <a:r>
                        <a:rPr lang="fr-FR" sz="1200" dirty="0">
                          <a:latin typeface="Times New Roman" pitchFamily="18" charset="0"/>
                          <a:cs typeface="Times New Roman" pitchFamily="18" charset="0"/>
                        </a:rPr>
                        <a:t>Allocution par le Professeur  </a:t>
                      </a:r>
                      <a:r>
                        <a:rPr lang="fr-FR" sz="1200" dirty="0" err="1">
                          <a:latin typeface="Times New Roman" pitchFamily="18" charset="0"/>
                          <a:cs typeface="Times New Roman" pitchFamily="18" charset="0"/>
                        </a:rPr>
                        <a:t>O.Cherifi</a:t>
                      </a:r>
                      <a:r>
                        <a:rPr lang="fr-FR" sz="1200" dirty="0">
                          <a:latin typeface="Times New Roman" pitchFamily="18" charset="0"/>
                          <a:cs typeface="Times New Roman" pitchFamily="18" charset="0"/>
                        </a:rPr>
                        <a:t> . Présidente de la Conférence Régionale Centre et Recteur de l’université M’Hamed Bougara de </a:t>
                      </a:r>
                      <a:r>
                        <a:rPr lang="fr-FR" sz="1200" dirty="0" err="1">
                          <a:latin typeface="Times New Roman" pitchFamily="18" charset="0"/>
                          <a:cs typeface="Times New Roman" pitchFamily="18" charset="0"/>
                        </a:rPr>
                        <a:t>Boumerdes</a:t>
                      </a:r>
                      <a:endParaRPr lang="fr-FR" sz="1200" dirty="0">
                        <a:latin typeface="Times New Roman" pitchFamily="18" charset="0"/>
                        <a:ea typeface="Calibri"/>
                        <a:cs typeface="Times New Roman" pitchFamily="18" charset="0"/>
                      </a:endParaRPr>
                    </a:p>
                  </a:txBody>
                  <a:tcPr marL="65866" marR="65866" marT="0" marB="0"/>
                </a:tc>
              </a:tr>
              <a:tr h="406668">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09 H 40 –  09 H 45</a:t>
                      </a:r>
                      <a:endParaRPr lang="fr-FR" sz="1200">
                        <a:latin typeface="Times New Roman" pitchFamily="18" charset="0"/>
                        <a:ea typeface="Calibri"/>
                        <a:cs typeface="Times New Roman" pitchFamily="18" charset="0"/>
                      </a:endParaRPr>
                    </a:p>
                  </a:txBody>
                  <a:tcPr marL="65866" marR="65866" marT="0" marB="0" anchor="ctr"/>
                </a:tc>
                <a:tc>
                  <a:txBody>
                    <a:bodyPr/>
                    <a:lstStyle/>
                    <a:p>
                      <a:pPr>
                        <a:lnSpc>
                          <a:spcPct val="115000"/>
                        </a:lnSpc>
                        <a:spcBef>
                          <a:spcPts val="600"/>
                        </a:spcBef>
                        <a:spcAft>
                          <a:spcPts val="600"/>
                        </a:spcAft>
                      </a:pPr>
                      <a:r>
                        <a:rPr lang="fr-FR" sz="1200" dirty="0">
                          <a:latin typeface="Times New Roman" pitchFamily="18" charset="0"/>
                          <a:cs typeface="Times New Roman" pitchFamily="18" charset="0"/>
                        </a:rPr>
                        <a:t>Mot de Président du comité scientifique du colloque Prof. </a:t>
                      </a:r>
                      <a:r>
                        <a:rPr lang="fr-FR" sz="1200" dirty="0" err="1">
                          <a:latin typeface="Times New Roman" pitchFamily="18" charset="0"/>
                          <a:cs typeface="Times New Roman" pitchFamily="18" charset="0"/>
                        </a:rPr>
                        <a:t>Arab</a:t>
                      </a:r>
                      <a:r>
                        <a:rPr lang="fr-FR" sz="1200" dirty="0">
                          <a:latin typeface="Times New Roman" pitchFamily="18" charset="0"/>
                          <a:cs typeface="Times New Roman" pitchFamily="18" charset="0"/>
                        </a:rPr>
                        <a:t> </a:t>
                      </a:r>
                      <a:r>
                        <a:rPr lang="fr-FR" sz="1200" dirty="0" err="1">
                          <a:latin typeface="Times New Roman" pitchFamily="18" charset="0"/>
                          <a:cs typeface="Times New Roman" pitchFamily="18" charset="0"/>
                        </a:rPr>
                        <a:t>Abdalhamid</a:t>
                      </a:r>
                      <a:endParaRPr lang="fr-FR" sz="1200" dirty="0">
                        <a:latin typeface="Times New Roman" pitchFamily="18" charset="0"/>
                        <a:ea typeface="Calibri"/>
                        <a:cs typeface="Times New Roman" pitchFamily="18" charset="0"/>
                      </a:endParaRPr>
                    </a:p>
                  </a:txBody>
                  <a:tcPr marL="65866" marR="65866" marT="0" marB="0"/>
                </a:tc>
              </a:tr>
              <a:tr h="406668">
                <a:tc>
                  <a:txBody>
                    <a:bodyPr/>
                    <a:lstStyle/>
                    <a:p>
                      <a:pPr algn="ctr">
                        <a:lnSpc>
                          <a:spcPct val="115000"/>
                        </a:lnSpc>
                        <a:spcBef>
                          <a:spcPts val="600"/>
                        </a:spcBef>
                        <a:spcAft>
                          <a:spcPts val="600"/>
                        </a:spcAft>
                        <a:tabLst>
                          <a:tab pos="186055" algn="l"/>
                        </a:tabLst>
                      </a:pPr>
                      <a:r>
                        <a:rPr lang="fr-FR" sz="1200">
                          <a:latin typeface="Times New Roman" pitchFamily="18" charset="0"/>
                          <a:cs typeface="Times New Roman" pitchFamily="18" charset="0"/>
                        </a:rPr>
                        <a:t>09 H 45 – 09 H 50</a:t>
                      </a:r>
                      <a:endParaRPr lang="fr-FR" sz="1200">
                        <a:latin typeface="Times New Roman" pitchFamily="18" charset="0"/>
                        <a:ea typeface="Calibri"/>
                        <a:cs typeface="Times New Roman" pitchFamily="18" charset="0"/>
                      </a:endParaRPr>
                    </a:p>
                  </a:txBody>
                  <a:tcPr marL="65866" marR="65866" marT="0" marB="0" anchor="ctr"/>
                </a:tc>
                <a:tc>
                  <a:txBody>
                    <a:bodyPr/>
                    <a:lstStyle/>
                    <a:p>
                      <a:pPr>
                        <a:lnSpc>
                          <a:spcPct val="115000"/>
                        </a:lnSpc>
                        <a:spcBef>
                          <a:spcPts val="600"/>
                        </a:spcBef>
                        <a:spcAft>
                          <a:spcPts val="600"/>
                        </a:spcAft>
                      </a:pPr>
                      <a:r>
                        <a:rPr lang="fr-FR" sz="1200">
                          <a:latin typeface="Times New Roman" pitchFamily="18" charset="0"/>
                          <a:cs typeface="Times New Roman" pitchFamily="18" charset="0"/>
                        </a:rPr>
                        <a:t>Mot de président de Comité d’organisation du colloque Mr. Bouzaouia Fatah</a:t>
                      </a:r>
                      <a:endParaRPr lang="fr-FR" sz="1200">
                        <a:latin typeface="Times New Roman" pitchFamily="18" charset="0"/>
                        <a:ea typeface="Calibri"/>
                        <a:cs typeface="Times New Roman" pitchFamily="18" charset="0"/>
                      </a:endParaRPr>
                    </a:p>
                  </a:txBody>
                  <a:tcPr marL="65866" marR="65866" marT="0" marB="0"/>
                </a:tc>
              </a:tr>
              <a:tr h="406668">
                <a:tc>
                  <a:txBody>
                    <a:bodyPr/>
                    <a:lstStyle/>
                    <a:p>
                      <a:pPr algn="ctr">
                        <a:lnSpc>
                          <a:spcPct val="115000"/>
                        </a:lnSpc>
                        <a:spcBef>
                          <a:spcPts val="600"/>
                        </a:spcBef>
                        <a:spcAft>
                          <a:spcPts val="600"/>
                        </a:spcAft>
                        <a:tabLst>
                          <a:tab pos="186055" algn="l"/>
                        </a:tabLst>
                      </a:pPr>
                      <a:r>
                        <a:rPr lang="fr-FR" sz="1200" dirty="0">
                          <a:latin typeface="Times New Roman" pitchFamily="18" charset="0"/>
                          <a:cs typeface="Times New Roman" pitchFamily="18" charset="0"/>
                        </a:rPr>
                        <a:t>09 H 50 – 09 H 55</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nSpc>
                          <a:spcPct val="115000"/>
                        </a:lnSpc>
                        <a:spcBef>
                          <a:spcPts val="600"/>
                        </a:spcBef>
                        <a:spcAft>
                          <a:spcPts val="600"/>
                        </a:spcAft>
                      </a:pPr>
                      <a:r>
                        <a:rPr lang="fr-FR" sz="1200" dirty="0">
                          <a:latin typeface="Times New Roman" pitchFamily="18" charset="0"/>
                          <a:cs typeface="Times New Roman" pitchFamily="18" charset="0"/>
                        </a:rPr>
                        <a:t>Mot des participants  Dr. </a:t>
                      </a:r>
                      <a:r>
                        <a:rPr lang="fr-FR" sz="1200" dirty="0" err="1">
                          <a:latin typeface="Times New Roman" pitchFamily="18" charset="0"/>
                          <a:cs typeface="Times New Roman" pitchFamily="18" charset="0"/>
                        </a:rPr>
                        <a:t>Tachour</a:t>
                      </a:r>
                      <a:r>
                        <a:rPr lang="fr-FR" sz="1200" dirty="0">
                          <a:latin typeface="Times New Roman" pitchFamily="18" charset="0"/>
                          <a:cs typeface="Times New Roman" pitchFamily="18" charset="0"/>
                        </a:rPr>
                        <a:t>  Mohamed  - Université Constantine 02</a:t>
                      </a:r>
                      <a:endParaRPr lang="fr-FR" sz="1200" dirty="0">
                        <a:solidFill>
                          <a:schemeClr val="tx1"/>
                        </a:solidFill>
                        <a:latin typeface="Times New Roman" pitchFamily="18" charset="0"/>
                        <a:ea typeface="Calibri"/>
                        <a:cs typeface="Times New Roman" pitchFamily="18" charset="0"/>
                      </a:endParaRPr>
                    </a:p>
                  </a:txBody>
                  <a:tcPr marL="65866" marR="65866" marT="0" marB="0"/>
                </a:tc>
              </a:tr>
            </a:tbl>
          </a:graphicData>
        </a:graphic>
      </p:graphicFrame>
      <p:sp>
        <p:nvSpPr>
          <p:cNvPr id="11268" name="Rectangle 4"/>
          <p:cNvSpPr>
            <a:spLocks noChangeArrowheads="1"/>
          </p:cNvSpPr>
          <p:nvPr/>
        </p:nvSpPr>
        <p:spPr bwMode="auto">
          <a:xfrm>
            <a:off x="1214414" y="3571876"/>
            <a:ext cx="7340536"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sng" strike="noStrike" cap="none" normalizeH="0" baseline="0" dirty="0" smtClean="0">
                <a:ln>
                  <a:noFill/>
                </a:ln>
                <a:solidFill>
                  <a:schemeClr val="tx1"/>
                </a:solidFill>
                <a:effectLst/>
                <a:latin typeface="Tw Cen MT" pitchFamily="34" charset="0"/>
                <a:ea typeface="Calibri" pitchFamily="34" charset="0"/>
                <a:cs typeface="Arabic Transparent"/>
              </a:rPr>
              <a:t>S</a:t>
            </a:r>
            <a:r>
              <a:rPr kumimoji="0" lang="fr-FR" sz="1400" b="1" i="0" u="sng" strike="noStrike" cap="none" normalizeH="0" baseline="0" dirty="0" smtClean="0">
                <a:ln>
                  <a:noFill/>
                </a:ln>
                <a:solidFill>
                  <a:schemeClr val="tx1"/>
                </a:solidFill>
                <a:effectLst/>
                <a:latin typeface="Calibri"/>
                <a:ea typeface="Calibri" pitchFamily="34" charset="0"/>
                <a:cs typeface="Arabic Transparent"/>
              </a:rPr>
              <a:t>é</a:t>
            </a:r>
            <a:r>
              <a:rPr kumimoji="0" lang="fr-FR" sz="1400" b="1" i="0" u="sng" strike="noStrike" cap="none" normalizeH="0" baseline="0" dirty="0" smtClean="0">
                <a:ln>
                  <a:noFill/>
                </a:ln>
                <a:solidFill>
                  <a:schemeClr val="tx1"/>
                </a:solidFill>
                <a:effectLst/>
                <a:latin typeface="Tw Cen MT" pitchFamily="34" charset="0"/>
                <a:ea typeface="Calibri" pitchFamily="34" charset="0"/>
                <a:cs typeface="Arabic Transparent"/>
              </a:rPr>
              <a:t>ance  01</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 </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 </a:t>
            </a:r>
            <a:r>
              <a:rPr kumimoji="0" lang="fr-FR"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Usagers</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 et services d</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information dans les biblioth</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è</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ques universitaires Alg</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é</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riennes</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Pr</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é</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sident</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 </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 Mr Kamel BATTOUCHE/ Rapporteur</a:t>
            </a:r>
            <a:r>
              <a:rPr kumimoji="0" lang="fr-FR" sz="1400" b="1" i="0" u="none" strike="noStrike" cap="none" normalizeH="0" baseline="0" dirty="0" smtClean="0">
                <a:ln>
                  <a:noFill/>
                </a:ln>
                <a:solidFill>
                  <a:schemeClr val="tx1"/>
                </a:solidFill>
                <a:effectLst/>
                <a:latin typeface="Calibri"/>
                <a:ea typeface="Calibri" pitchFamily="34" charset="0"/>
                <a:cs typeface="Arabic Transparent"/>
              </a:rPr>
              <a:t> </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a:rPr>
              <a:t>: ABED MAKHLOUFI</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0" name="Tableau 9"/>
          <p:cNvGraphicFramePr>
            <a:graphicFrameLocks noGrp="1"/>
          </p:cNvGraphicFramePr>
          <p:nvPr/>
        </p:nvGraphicFramePr>
        <p:xfrm>
          <a:off x="1285852" y="4214818"/>
          <a:ext cx="7429552" cy="2378032"/>
        </p:xfrm>
        <a:graphic>
          <a:graphicData uri="http://schemas.openxmlformats.org/drawingml/2006/table">
            <a:tbl>
              <a:tblPr>
                <a:tableStyleId>{3C2FFA5D-87B4-456A-9821-1D502468CF0F}</a:tableStyleId>
              </a:tblPr>
              <a:tblGrid>
                <a:gridCol w="1720528"/>
                <a:gridCol w="5709024"/>
              </a:tblGrid>
              <a:tr h="712671">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10 H 00 – 10 H 20</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fr-FR" sz="1200" dirty="0">
                          <a:latin typeface="Times New Roman" pitchFamily="18" charset="0"/>
                          <a:cs typeface="Times New Roman" pitchFamily="18" charset="0"/>
                        </a:rPr>
                        <a:t>   Communication inaugurale : Le service de référence dans les bibliothèques universitaires algériennes : l’apport des technologies de l’information et de la communication.</a:t>
                      </a:r>
                    </a:p>
                    <a:p>
                      <a:pPr algn="ctr">
                        <a:lnSpc>
                          <a:spcPct val="115000"/>
                        </a:lnSpc>
                        <a:spcAft>
                          <a:spcPts val="600"/>
                        </a:spcAft>
                      </a:pPr>
                      <a:r>
                        <a:rPr lang="fr-FR" sz="1200" dirty="0">
                          <a:latin typeface="Times New Roman" pitchFamily="18" charset="0"/>
                          <a:cs typeface="Times New Roman" pitchFamily="18" charset="0"/>
                        </a:rPr>
                        <a:t>Hakim </a:t>
                      </a:r>
                      <a:r>
                        <a:rPr lang="fr-FR" sz="1200" dirty="0" err="1">
                          <a:latin typeface="Times New Roman" pitchFamily="18" charset="0"/>
                          <a:cs typeface="Times New Roman" pitchFamily="18" charset="0"/>
                        </a:rPr>
                        <a:t>Benoumelghar</a:t>
                      </a:r>
                      <a:r>
                        <a:rPr lang="fr-FR" sz="1200" dirty="0">
                          <a:latin typeface="Times New Roman" pitchFamily="18" charset="0"/>
                          <a:cs typeface="Times New Roman" pitchFamily="18" charset="0"/>
                        </a:rPr>
                        <a:t> - Université de </a:t>
                      </a:r>
                      <a:r>
                        <a:rPr lang="fr-FR" sz="1200" dirty="0" err="1">
                          <a:latin typeface="Times New Roman" pitchFamily="18" charset="0"/>
                          <a:cs typeface="Times New Roman" pitchFamily="18" charset="0"/>
                        </a:rPr>
                        <a:t>Khemis</a:t>
                      </a:r>
                      <a:r>
                        <a:rPr lang="fr-FR" sz="1200" dirty="0">
                          <a:latin typeface="Times New Roman" pitchFamily="18" charset="0"/>
                          <a:cs typeface="Times New Roman" pitchFamily="18" charset="0"/>
                        </a:rPr>
                        <a:t> Miliana</a:t>
                      </a:r>
                      <a:endParaRPr lang="fr-FR" sz="1200" dirty="0">
                        <a:latin typeface="Times New Roman" pitchFamily="18" charset="0"/>
                        <a:ea typeface="Calibri"/>
                        <a:cs typeface="Times New Roman" pitchFamily="18" charset="0"/>
                      </a:endParaRPr>
                    </a:p>
                  </a:txBody>
                  <a:tcPr marL="65866" marR="65866" marT="0" marB="0"/>
                </a:tc>
              </a:tr>
              <a:tr h="516794">
                <a:tc>
                  <a:txBody>
                    <a:bodyPr/>
                    <a:lstStyle/>
                    <a:p>
                      <a:pPr algn="ctr" rtl="0">
                        <a:lnSpc>
                          <a:spcPct val="115000"/>
                        </a:lnSpc>
                        <a:spcBef>
                          <a:spcPts val="600"/>
                        </a:spcBef>
                        <a:spcAft>
                          <a:spcPts val="600"/>
                        </a:spcAft>
                      </a:pPr>
                      <a:r>
                        <a:rPr lang="fr-FR" sz="1200" dirty="0">
                          <a:latin typeface="Times New Roman" pitchFamily="18" charset="0"/>
                          <a:cs typeface="Times New Roman" pitchFamily="18" charset="0"/>
                        </a:rPr>
                        <a:t>10 H 20 - 10 H 40</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Aft>
                          <a:spcPts val="600"/>
                        </a:spcAft>
                      </a:pPr>
                      <a:endParaRPr lang="fr-FR" sz="200" dirty="0" smtClean="0">
                        <a:latin typeface="Times New Roman" pitchFamily="18" charset="0"/>
                        <a:cs typeface="Times New Roman" pitchFamily="18" charset="0"/>
                      </a:endParaRPr>
                    </a:p>
                    <a:p>
                      <a:pPr algn="ctr">
                        <a:lnSpc>
                          <a:spcPct val="115000"/>
                        </a:lnSpc>
                        <a:spcAft>
                          <a:spcPts val="600"/>
                        </a:spcAft>
                      </a:pPr>
                      <a:endParaRPr lang="fr-FR" sz="200" dirty="0" smtClean="0">
                        <a:latin typeface="Times New Roman" pitchFamily="18" charset="0"/>
                        <a:cs typeface="Times New Roman" pitchFamily="18" charset="0"/>
                      </a:endParaRPr>
                    </a:p>
                    <a:p>
                      <a:pPr algn="ctr">
                        <a:lnSpc>
                          <a:spcPct val="115000"/>
                        </a:lnSpc>
                        <a:spcAft>
                          <a:spcPts val="600"/>
                        </a:spcAft>
                      </a:pPr>
                      <a:r>
                        <a:rPr lang="fr-FR" sz="1200" dirty="0" smtClean="0">
                          <a:latin typeface="Times New Roman" pitchFamily="18" charset="0"/>
                          <a:cs typeface="Times New Roman" pitchFamily="18" charset="0"/>
                        </a:rPr>
                        <a:t>PAUSE CAFE</a:t>
                      </a:r>
                      <a:endParaRPr lang="fr-FR" sz="1200" dirty="0">
                        <a:latin typeface="Times New Roman" pitchFamily="18" charset="0"/>
                        <a:ea typeface="Calibri"/>
                        <a:cs typeface="Times New Roman" pitchFamily="18" charset="0"/>
                      </a:endParaRPr>
                    </a:p>
                  </a:txBody>
                  <a:tcPr marL="65866" marR="65866" marT="0" marB="0"/>
                </a:tc>
              </a:tr>
              <a:tr h="466960">
                <a:tc>
                  <a:txBody>
                    <a:bodyPr/>
                    <a:lstStyle/>
                    <a:p>
                      <a:pPr rtl="0">
                        <a:lnSpc>
                          <a:spcPct val="115000"/>
                        </a:lnSpc>
                        <a:spcBef>
                          <a:spcPts val="600"/>
                        </a:spcBef>
                        <a:spcAft>
                          <a:spcPts val="600"/>
                        </a:spcAft>
                      </a:pPr>
                      <a:r>
                        <a:rPr lang="fr-FR" sz="1200">
                          <a:latin typeface="Times New Roman" pitchFamily="18" charset="0"/>
                          <a:cs typeface="Times New Roman" pitchFamily="18" charset="0"/>
                        </a:rPr>
                        <a:t>       10 H 40 - 11 H 00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ar-SA" sz="1200" dirty="0">
                          <a:latin typeface="Times New Roman" pitchFamily="18" charset="0"/>
                          <a:cs typeface="Times New Roman" pitchFamily="18" charset="0"/>
                        </a:rPr>
                        <a:t>جودة الخدمات المكتبية الجامعية بين الواقع والمتوقع</a:t>
                      </a:r>
                      <a:endParaRPr lang="fr-FR" sz="1200" dirty="0">
                        <a:latin typeface="Times New Roman" pitchFamily="18" charset="0"/>
                        <a:cs typeface="Times New Roman" pitchFamily="18" charset="0"/>
                      </a:endParaRPr>
                    </a:p>
                    <a:p>
                      <a:pPr marL="685800" algn="ctr">
                        <a:lnSpc>
                          <a:spcPct val="115000"/>
                        </a:lnSpc>
                        <a:spcAft>
                          <a:spcPts val="600"/>
                        </a:spcAft>
                      </a:pPr>
                      <a:r>
                        <a:rPr lang="ar-SA" sz="1200" dirty="0">
                          <a:latin typeface="Times New Roman" pitchFamily="18" charset="0"/>
                          <a:cs typeface="Times New Roman" pitchFamily="18" charset="0"/>
                        </a:rPr>
                        <a:t>-  جامعة بشار  / بن </a:t>
                      </a:r>
                      <a:r>
                        <a:rPr lang="ar-SA" sz="1200" dirty="0" err="1">
                          <a:latin typeface="Times New Roman" pitchFamily="18" charset="0"/>
                          <a:cs typeface="Times New Roman" pitchFamily="18" charset="0"/>
                        </a:rPr>
                        <a:t>يامين</a:t>
                      </a:r>
                      <a:r>
                        <a:rPr lang="ar-SA" sz="1200" dirty="0">
                          <a:latin typeface="Times New Roman" pitchFamily="18" charset="0"/>
                          <a:cs typeface="Times New Roman" pitchFamily="18" charset="0"/>
                        </a:rPr>
                        <a:t> خالد    </a:t>
                      </a:r>
                      <a:r>
                        <a:rPr lang="ar-SA" sz="1200" dirty="0" err="1">
                          <a:latin typeface="Times New Roman" pitchFamily="18" charset="0"/>
                          <a:cs typeface="Times New Roman" pitchFamily="18" charset="0"/>
                        </a:rPr>
                        <a:t>عبدالجبار</a:t>
                      </a:r>
                      <a:r>
                        <a:rPr lang="ar-SA" sz="1200" dirty="0">
                          <a:latin typeface="Times New Roman" pitchFamily="18" charset="0"/>
                          <a:cs typeface="Times New Roman" pitchFamily="18" charset="0"/>
                        </a:rPr>
                        <a:t> </a:t>
                      </a:r>
                      <a:r>
                        <a:rPr lang="ar-SA" sz="1200" dirty="0" err="1">
                          <a:latin typeface="Times New Roman" pitchFamily="18" charset="0"/>
                          <a:cs typeface="Times New Roman" pitchFamily="18" charset="0"/>
                        </a:rPr>
                        <a:t>سهيلة</a:t>
                      </a:r>
                      <a:endParaRPr lang="fr-FR" sz="1200" dirty="0">
                        <a:latin typeface="Times New Roman" pitchFamily="18" charset="0"/>
                        <a:ea typeface="Calibri"/>
                        <a:cs typeface="Times New Roman" pitchFamily="18" charset="0"/>
                      </a:endParaRPr>
                    </a:p>
                  </a:txBody>
                  <a:tcPr marL="65866" marR="65866" marT="0" marB="0"/>
                </a:tc>
              </a:tr>
              <a:tr h="488186">
                <a:tc>
                  <a:txBody>
                    <a:bodyPr/>
                    <a:lstStyle/>
                    <a:p>
                      <a:pPr algn="ctr" rtl="0">
                        <a:lnSpc>
                          <a:spcPct val="115000"/>
                        </a:lnSpc>
                        <a:spcBef>
                          <a:spcPts val="600"/>
                        </a:spcBef>
                        <a:spcAft>
                          <a:spcPts val="600"/>
                        </a:spcAft>
                      </a:pPr>
                      <a:r>
                        <a:rPr lang="fr-FR" sz="1200">
                          <a:latin typeface="Times New Roman" pitchFamily="18" charset="0"/>
                          <a:cs typeface="Times New Roman" pitchFamily="18" charset="0"/>
                        </a:rPr>
                        <a:t>11 H 00 – 11 H 20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ar-SA" sz="1200">
                          <a:latin typeface="Times New Roman" pitchFamily="18" charset="0"/>
                          <a:cs typeface="Times New Roman" pitchFamily="18" charset="0"/>
                        </a:rPr>
                        <a:t>تجربة بعض المكتبات الجامعية الجزائرية في تدريب المستفيدين </a:t>
                      </a:r>
                      <a:endParaRPr lang="fr-FR" sz="1200">
                        <a:latin typeface="Times New Roman" pitchFamily="18" charset="0"/>
                        <a:cs typeface="Times New Roman" pitchFamily="18" charset="0"/>
                      </a:endParaRPr>
                    </a:p>
                    <a:p>
                      <a:pPr algn="ctr">
                        <a:lnSpc>
                          <a:spcPct val="115000"/>
                        </a:lnSpc>
                        <a:spcAft>
                          <a:spcPts val="600"/>
                        </a:spcAft>
                      </a:pPr>
                      <a:r>
                        <a:rPr lang="fr-FR" sz="1200">
                          <a:latin typeface="Times New Roman" pitchFamily="18" charset="0"/>
                          <a:cs typeface="Times New Roman" pitchFamily="18" charset="0"/>
                        </a:rPr>
                        <a:t>                            02</a:t>
                      </a:r>
                      <a:r>
                        <a:rPr lang="ar-SA" sz="1200">
                          <a:latin typeface="Times New Roman" pitchFamily="18" charset="0"/>
                          <a:cs typeface="Times New Roman" pitchFamily="18" charset="0"/>
                        </a:rPr>
                        <a:t> زهرة بوفجلين / عيسى محاجبي- جامعة الجزائر</a:t>
                      </a:r>
                      <a:r>
                        <a:rPr lang="fr-FR" sz="1200">
                          <a:latin typeface="Times New Roman" pitchFamily="18" charset="0"/>
                          <a:cs typeface="Times New Roman" pitchFamily="18" charset="0"/>
                        </a:rPr>
                        <a:t>   </a:t>
                      </a:r>
                      <a:endParaRPr lang="fr-FR" sz="1200">
                        <a:latin typeface="Times New Roman" pitchFamily="18" charset="0"/>
                        <a:ea typeface="Calibri"/>
                        <a:cs typeface="Times New Roman" pitchFamily="18" charset="0"/>
                      </a:endParaRPr>
                    </a:p>
                  </a:txBody>
                  <a:tcPr marL="65866" marR="65866" marT="0" marB="0"/>
                </a:tc>
              </a:tr>
              <a:tr h="191029">
                <a:tc>
                  <a:txBody>
                    <a:bodyPr/>
                    <a:lstStyle/>
                    <a:p>
                      <a:pPr algn="ctr" rtl="0">
                        <a:lnSpc>
                          <a:spcPct val="115000"/>
                        </a:lnSpc>
                        <a:spcBef>
                          <a:spcPts val="600"/>
                        </a:spcBef>
                        <a:spcAft>
                          <a:spcPts val="600"/>
                        </a:spcAft>
                      </a:pPr>
                      <a:r>
                        <a:rPr lang="fr-FR" sz="1200">
                          <a:latin typeface="Times New Roman" pitchFamily="18" charset="0"/>
                          <a:cs typeface="Times New Roman" pitchFamily="18" charset="0"/>
                        </a:rPr>
                        <a:t>11 H 15 – 11 H 55</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Débat </a:t>
                      </a:r>
                      <a:endParaRPr lang="fr-FR" sz="1200" dirty="0">
                        <a:latin typeface="Times New Roman" pitchFamily="18" charset="0"/>
                        <a:ea typeface="Calibri"/>
                        <a:cs typeface="Times New Roman" pitchFamily="18" charset="0"/>
                      </a:endParaRPr>
                    </a:p>
                  </a:txBody>
                  <a:tcPr marL="65866" marR="65866" marT="0" marB="0"/>
                </a:tc>
              </a:tr>
            </a:tbl>
          </a:graphicData>
        </a:graphic>
      </p:graphicFrame>
      <p:sp>
        <p:nvSpPr>
          <p:cNvPr id="11" name="Espace réservé du numéro de diapositive 10"/>
          <p:cNvSpPr>
            <a:spLocks noGrp="1"/>
          </p:cNvSpPr>
          <p:nvPr>
            <p:ph type="sldNum" sz="quarter" idx="12"/>
          </p:nvPr>
        </p:nvSpPr>
        <p:spPr/>
        <p:txBody>
          <a:bodyPr/>
          <a:lstStyle/>
          <a:p>
            <a:fld id="{CF4668DC-857F-487D-BFFA-8C0CA5037977}" type="slidenum">
              <a:rPr lang="fr-BE" smtClean="0"/>
              <a:pPr/>
              <a:t>10</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8"/>
                                        </p:tgtEl>
                                        <p:attrNameLst>
                                          <p:attrName>style.visibility</p:attrName>
                                        </p:attrNameLst>
                                      </p:cBhvr>
                                      <p:to>
                                        <p:strVal val="visible"/>
                                      </p:to>
                                    </p:set>
                                    <p:anim calcmode="lin" valueType="num">
                                      <p:cBhvr additive="base">
                                        <p:cTn id="25" dur="500" fill="hold"/>
                                        <p:tgtEl>
                                          <p:spTgt spid="11268"/>
                                        </p:tgtEl>
                                        <p:attrNameLst>
                                          <p:attrName>ppt_x</p:attrName>
                                        </p:attrNameLst>
                                      </p:cBhvr>
                                      <p:tavLst>
                                        <p:tav tm="0">
                                          <p:val>
                                            <p:strVal val="#ppt_x"/>
                                          </p:val>
                                        </p:tav>
                                        <p:tav tm="100000">
                                          <p:val>
                                            <p:strVal val="#ppt_x"/>
                                          </p:val>
                                        </p:tav>
                                      </p:tavLst>
                                    </p:anim>
                                    <p:anim calcmode="lin" valueType="num">
                                      <p:cBhvr additive="base">
                                        <p:cTn id="26"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2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ChangeArrowheads="1"/>
          </p:cNvSpPr>
          <p:nvPr/>
        </p:nvSpPr>
        <p:spPr bwMode="auto">
          <a:xfrm>
            <a:off x="1071538" y="214290"/>
            <a:ext cx="764386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Séance  02</a:t>
            </a:r>
            <a:r>
              <a:rPr kumimoji="0" lang="fr-FR"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Ressources humaines et services d’information dans les bibliothèques universitaires Algériennes</a:t>
            </a:r>
            <a:endParaRPr kumimoji="0" lang="fr-F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Président : Mme Zahra </a:t>
            </a:r>
            <a:r>
              <a:rPr kumimoji="0" lang="fr-FR"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Boufedjeline</a:t>
            </a:r>
            <a:r>
              <a:rPr kumimoji="0" lang="fr-FR"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Rapporteur : </a:t>
            </a:r>
            <a:r>
              <a:rPr kumimoji="0" lang="fr-FR"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Badache</a:t>
            </a:r>
            <a:r>
              <a:rPr kumimoji="0" lang="fr-FR"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Boubkeur</a:t>
            </a:r>
            <a:endParaRPr kumimoji="0" lang="fr-FR"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7" name="Tableau 6"/>
          <p:cNvGraphicFramePr>
            <a:graphicFrameLocks noGrp="1"/>
          </p:cNvGraphicFramePr>
          <p:nvPr/>
        </p:nvGraphicFramePr>
        <p:xfrm>
          <a:off x="1142976" y="1071546"/>
          <a:ext cx="7500990" cy="1928826"/>
        </p:xfrm>
        <a:graphic>
          <a:graphicData uri="http://schemas.openxmlformats.org/drawingml/2006/table">
            <a:tbl>
              <a:tblPr>
                <a:tableStyleId>{3C2FFA5D-87B4-456A-9821-1D502468CF0F}</a:tableStyleId>
              </a:tblPr>
              <a:tblGrid>
                <a:gridCol w="1656219"/>
                <a:gridCol w="5844771"/>
              </a:tblGrid>
              <a:tr h="684422">
                <a:tc>
                  <a:txBody>
                    <a:bodyPr/>
                    <a:lstStyle/>
                    <a:p>
                      <a:pPr algn="ctr">
                        <a:lnSpc>
                          <a:spcPct val="115000"/>
                        </a:lnSpc>
                        <a:spcBef>
                          <a:spcPts val="600"/>
                        </a:spcBef>
                        <a:spcAft>
                          <a:spcPts val="600"/>
                        </a:spcAft>
                      </a:pPr>
                      <a:r>
                        <a:rPr lang="fr-FR" sz="1200" dirty="0"/>
                        <a:t>12 H 00 - 12 H 20</a:t>
                      </a:r>
                      <a:endParaRPr lang="fr-FR" sz="1200" dirty="0">
                        <a:latin typeface="Calibri"/>
                        <a:ea typeface="Calibri"/>
                        <a:cs typeface="Arial"/>
                      </a:endParaRPr>
                    </a:p>
                  </a:txBody>
                  <a:tcPr marL="65866" marR="65866" marT="0" marB="0" anchor="ctr"/>
                </a:tc>
                <a:tc>
                  <a:txBody>
                    <a:bodyPr/>
                    <a:lstStyle/>
                    <a:p>
                      <a:pPr algn="ctr">
                        <a:lnSpc>
                          <a:spcPct val="115000"/>
                        </a:lnSpc>
                        <a:spcAft>
                          <a:spcPts val="600"/>
                        </a:spcAft>
                      </a:pPr>
                      <a:r>
                        <a:rPr lang="ar-SA" sz="1200" dirty="0"/>
                        <a:t>الاتجاهات الحديثة للاستثمار في رأسمال البشري </a:t>
                      </a:r>
                      <a:r>
                        <a:rPr lang="ar-SA" sz="1200" dirty="0" err="1"/>
                        <a:t>و</a:t>
                      </a:r>
                      <a:r>
                        <a:rPr lang="ar-SA" sz="1200" dirty="0"/>
                        <a:t> دورها في تفعيل جودة </a:t>
                      </a:r>
                      <a:r>
                        <a:rPr lang="ar-SA" sz="1200" dirty="0" err="1"/>
                        <a:t>و</a:t>
                      </a:r>
                      <a:r>
                        <a:rPr lang="ar-SA" sz="1200" dirty="0"/>
                        <a:t> تميز خدمات المعلومات بالمكتبات الجامعية الجزائرية  عرقوب والي / دوار </a:t>
                      </a:r>
                      <a:r>
                        <a:rPr lang="ar-SA" sz="1200" dirty="0" err="1"/>
                        <a:t>ابراهيم</a:t>
                      </a:r>
                      <a:r>
                        <a:rPr lang="ar-SA" sz="1200" dirty="0"/>
                        <a:t>- جامعة </a:t>
                      </a:r>
                      <a:r>
                        <a:rPr lang="ar-SA" sz="1200" dirty="0" err="1"/>
                        <a:t>تيزي</a:t>
                      </a:r>
                      <a:r>
                        <a:rPr lang="ar-SA" sz="1200" dirty="0"/>
                        <a:t> وزو</a:t>
                      </a:r>
                      <a:r>
                        <a:rPr lang="fr-FR" sz="1200" dirty="0"/>
                        <a:t>  </a:t>
                      </a:r>
                      <a:endParaRPr lang="fr-FR" sz="1200" dirty="0">
                        <a:latin typeface="Calibri"/>
                        <a:ea typeface="Calibri"/>
                        <a:cs typeface="Arial"/>
                      </a:endParaRPr>
                    </a:p>
                  </a:txBody>
                  <a:tcPr marL="65866" marR="65866" marT="0" marB="0"/>
                </a:tc>
              </a:tr>
              <a:tr h="684422">
                <a:tc>
                  <a:txBody>
                    <a:bodyPr/>
                    <a:lstStyle/>
                    <a:p>
                      <a:pPr algn="ctr" rtl="0">
                        <a:lnSpc>
                          <a:spcPct val="115000"/>
                        </a:lnSpc>
                        <a:spcBef>
                          <a:spcPts val="600"/>
                        </a:spcBef>
                        <a:spcAft>
                          <a:spcPts val="600"/>
                        </a:spcAft>
                      </a:pPr>
                      <a:r>
                        <a:rPr lang="fr-FR" sz="1200"/>
                        <a:t>12 H 20 - 12 H 40</a:t>
                      </a:r>
                      <a:endParaRPr lang="fr-FR" sz="1200">
                        <a:latin typeface="Calibri"/>
                        <a:ea typeface="Calibri"/>
                        <a:cs typeface="Arial"/>
                      </a:endParaRPr>
                    </a:p>
                  </a:txBody>
                  <a:tcPr marL="65866" marR="65866" marT="0" marB="0" anchor="ctr"/>
                </a:tc>
                <a:tc>
                  <a:txBody>
                    <a:bodyPr/>
                    <a:lstStyle/>
                    <a:p>
                      <a:pPr algn="ctr">
                        <a:lnSpc>
                          <a:spcPct val="115000"/>
                        </a:lnSpc>
                        <a:spcBef>
                          <a:spcPts val="600"/>
                        </a:spcBef>
                        <a:spcAft>
                          <a:spcPts val="0"/>
                        </a:spcAft>
                      </a:pPr>
                      <a:r>
                        <a:rPr lang="ar-SA" sz="1200"/>
                        <a:t>الاستثمار في رأس المال البشري: خيار استراتيجي لتطوير خدمات المعلومات بالمكتبة الجامعية</a:t>
                      </a:r>
                      <a:endParaRPr lang="fr-FR" sz="1200"/>
                    </a:p>
                    <a:p>
                      <a:pPr algn="ctr">
                        <a:lnSpc>
                          <a:spcPct val="115000"/>
                        </a:lnSpc>
                        <a:spcAft>
                          <a:spcPts val="600"/>
                        </a:spcAft>
                      </a:pPr>
                      <a:r>
                        <a:rPr lang="ar-SA" sz="1200"/>
                        <a:t>بن دريدي عبد الغني/ خنفر رياض- جامعة قسنطينة 02</a:t>
                      </a:r>
                      <a:endParaRPr lang="fr-FR" sz="1200">
                        <a:latin typeface="Calibri"/>
                        <a:ea typeface="Calibri"/>
                        <a:cs typeface="Arial"/>
                      </a:endParaRPr>
                    </a:p>
                  </a:txBody>
                  <a:tcPr marL="65866" marR="65866" marT="0" marB="0"/>
                </a:tc>
              </a:tr>
              <a:tr h="279991">
                <a:tc>
                  <a:txBody>
                    <a:bodyPr/>
                    <a:lstStyle/>
                    <a:p>
                      <a:pPr algn="ctr">
                        <a:lnSpc>
                          <a:spcPct val="115000"/>
                        </a:lnSpc>
                        <a:spcBef>
                          <a:spcPts val="600"/>
                        </a:spcBef>
                        <a:spcAft>
                          <a:spcPts val="600"/>
                        </a:spcAft>
                      </a:pPr>
                      <a:r>
                        <a:rPr lang="fr-FR" sz="1200"/>
                        <a:t>12 H 40 - 13 H 10</a:t>
                      </a:r>
                      <a:endParaRPr lang="fr-FR" sz="1200">
                        <a:latin typeface="Calibri"/>
                        <a:ea typeface="Calibri"/>
                        <a:cs typeface="Arial"/>
                      </a:endParaRPr>
                    </a:p>
                  </a:txBody>
                  <a:tcPr marL="65866" marR="65866" marT="0" marB="0" anchor="ctr"/>
                </a:tc>
                <a:tc>
                  <a:txBody>
                    <a:bodyPr/>
                    <a:lstStyle/>
                    <a:p>
                      <a:pPr algn="ctr">
                        <a:lnSpc>
                          <a:spcPct val="115000"/>
                        </a:lnSpc>
                        <a:spcBef>
                          <a:spcPts val="600"/>
                        </a:spcBef>
                        <a:spcAft>
                          <a:spcPts val="600"/>
                        </a:spcAft>
                      </a:pPr>
                      <a:r>
                        <a:rPr lang="fr-FR" sz="1200"/>
                        <a:t>Débat</a:t>
                      </a:r>
                      <a:endParaRPr lang="fr-FR" sz="1200">
                        <a:latin typeface="Calibri"/>
                        <a:ea typeface="Calibri"/>
                        <a:cs typeface="Arial"/>
                      </a:endParaRPr>
                    </a:p>
                  </a:txBody>
                  <a:tcPr marL="65866" marR="65866" marT="0" marB="0"/>
                </a:tc>
              </a:tr>
              <a:tr h="279991">
                <a:tc>
                  <a:txBody>
                    <a:bodyPr/>
                    <a:lstStyle/>
                    <a:p>
                      <a:pPr algn="ctr">
                        <a:lnSpc>
                          <a:spcPct val="115000"/>
                        </a:lnSpc>
                        <a:spcBef>
                          <a:spcPts val="600"/>
                        </a:spcBef>
                        <a:spcAft>
                          <a:spcPts val="600"/>
                        </a:spcAft>
                      </a:pPr>
                      <a:r>
                        <a:rPr lang="fr-FR" sz="1200"/>
                        <a:t>13 H 10 -14 H 00</a:t>
                      </a:r>
                      <a:endParaRPr lang="fr-FR" sz="1200">
                        <a:latin typeface="Calibri"/>
                        <a:ea typeface="Calibri"/>
                        <a:cs typeface="Arial"/>
                      </a:endParaRPr>
                    </a:p>
                  </a:txBody>
                  <a:tcPr marL="65866" marR="65866" marT="0" marB="0" anchor="ctr"/>
                </a:tc>
                <a:tc>
                  <a:txBody>
                    <a:bodyPr/>
                    <a:lstStyle/>
                    <a:p>
                      <a:pPr algn="ctr">
                        <a:lnSpc>
                          <a:spcPct val="115000"/>
                        </a:lnSpc>
                        <a:spcBef>
                          <a:spcPts val="600"/>
                        </a:spcBef>
                        <a:spcAft>
                          <a:spcPts val="600"/>
                        </a:spcAft>
                      </a:pPr>
                      <a:r>
                        <a:rPr lang="fr-FR" sz="1200" dirty="0"/>
                        <a:t>Déjeuner</a:t>
                      </a:r>
                      <a:endParaRPr lang="fr-FR" sz="1200" dirty="0">
                        <a:latin typeface="Calibri"/>
                        <a:ea typeface="Calibri"/>
                        <a:cs typeface="Arial"/>
                      </a:endParaRPr>
                    </a:p>
                  </a:txBody>
                  <a:tcPr marL="65866" marR="65866" marT="0" marB="0"/>
                </a:tc>
              </a:tr>
            </a:tbl>
          </a:graphicData>
        </a:graphic>
      </p:graphicFrame>
      <p:sp>
        <p:nvSpPr>
          <p:cNvPr id="8" name="Rectangle 1"/>
          <p:cNvSpPr>
            <a:spLocks noChangeArrowheads="1"/>
          </p:cNvSpPr>
          <p:nvPr/>
        </p:nvSpPr>
        <p:spPr bwMode="auto">
          <a:xfrm>
            <a:off x="1071538" y="3143248"/>
            <a:ext cx="780303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Séance  03 : Impact des TIC sur les services offerts aux usagers dans les bibliothèques universitaires Algériennes</a:t>
            </a:r>
            <a:endParaRPr kumimoji="0" lang="fr-FR"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Président : Mr Abdel </a:t>
            </a:r>
            <a:r>
              <a:rPr kumimoji="0" lang="fr-FR"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illah</a:t>
            </a:r>
            <a:r>
              <a:rPr kumimoji="0" lang="fr-FR"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AbdelKader</a:t>
            </a:r>
            <a:r>
              <a:rPr kumimoji="0" lang="fr-FR"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Rapporteur : </a:t>
            </a:r>
            <a:r>
              <a:rPr kumimoji="0" lang="fr-FR"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Hamitouche</a:t>
            </a:r>
            <a:r>
              <a:rPr kumimoji="0" lang="fr-FR"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Mourad</a:t>
            </a:r>
            <a:endParaRPr kumimoji="0" lang="fr-FR"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9" name="Tableau 8"/>
          <p:cNvGraphicFramePr>
            <a:graphicFrameLocks noGrp="1"/>
          </p:cNvGraphicFramePr>
          <p:nvPr/>
        </p:nvGraphicFramePr>
        <p:xfrm>
          <a:off x="1214414" y="3714752"/>
          <a:ext cx="7500990" cy="2571769"/>
        </p:xfrm>
        <a:graphic>
          <a:graphicData uri="http://schemas.openxmlformats.org/drawingml/2006/table">
            <a:tbl>
              <a:tblPr>
                <a:tableStyleId>{3C2FFA5D-87B4-456A-9821-1D502468CF0F}</a:tableStyleId>
              </a:tblPr>
              <a:tblGrid>
                <a:gridCol w="1656219"/>
                <a:gridCol w="5844771"/>
              </a:tblGrid>
              <a:tr h="548820">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14 H 00 -14 H 20</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fr-FR" sz="1200" dirty="0">
                          <a:latin typeface="Times New Roman" pitchFamily="18" charset="0"/>
                          <a:cs typeface="Times New Roman" pitchFamily="18" charset="0"/>
                        </a:rPr>
                        <a:t>Double expérience de coopération nationale et régionale : cas de RIBU et ISTEMAG</a:t>
                      </a:r>
                    </a:p>
                    <a:p>
                      <a:pPr algn="ctr">
                        <a:lnSpc>
                          <a:spcPct val="115000"/>
                        </a:lnSpc>
                        <a:spcAft>
                          <a:spcPts val="600"/>
                        </a:spcAft>
                      </a:pPr>
                      <a:r>
                        <a:rPr lang="fr-FR" sz="1200" dirty="0" err="1">
                          <a:latin typeface="Times New Roman" pitchFamily="18" charset="0"/>
                          <a:cs typeface="Times New Roman" pitchFamily="18" charset="0"/>
                        </a:rPr>
                        <a:t>Fardia</a:t>
                      </a:r>
                      <a:r>
                        <a:rPr lang="fr-FR" sz="1200" dirty="0">
                          <a:latin typeface="Times New Roman" pitchFamily="18" charset="0"/>
                          <a:cs typeface="Times New Roman" pitchFamily="18" charset="0"/>
                        </a:rPr>
                        <a:t> ZERARI </a:t>
                      </a:r>
                      <a:r>
                        <a:rPr lang="ar-SA" sz="1200" dirty="0">
                          <a:latin typeface="Times New Roman" pitchFamily="18" charset="0"/>
                          <a:cs typeface="Times New Roman" pitchFamily="18" charset="0"/>
                        </a:rPr>
                        <a:t>/</a:t>
                      </a:r>
                      <a:r>
                        <a:rPr lang="fr-FR" sz="1200" dirty="0">
                          <a:latin typeface="Times New Roman" pitchFamily="18" charset="0"/>
                          <a:cs typeface="Times New Roman" pitchFamily="18" charset="0"/>
                        </a:rPr>
                        <a:t> </a:t>
                      </a:r>
                      <a:r>
                        <a:rPr lang="fr-FR" sz="1200" dirty="0" err="1">
                          <a:latin typeface="Times New Roman" pitchFamily="18" charset="0"/>
                          <a:cs typeface="Times New Roman" pitchFamily="18" charset="0"/>
                        </a:rPr>
                        <a:t>Noureddine</a:t>
                      </a:r>
                      <a:r>
                        <a:rPr lang="fr-FR" sz="1200" dirty="0">
                          <a:latin typeface="Times New Roman" pitchFamily="18" charset="0"/>
                          <a:cs typeface="Times New Roman" pitchFamily="18" charset="0"/>
                        </a:rPr>
                        <a:t> MEFTOUH</a:t>
                      </a:r>
                      <a:r>
                        <a:rPr lang="ar-SA" sz="1200" dirty="0">
                          <a:latin typeface="Times New Roman" pitchFamily="18" charset="0"/>
                          <a:cs typeface="Times New Roman" pitchFamily="18" charset="0"/>
                        </a:rPr>
                        <a:t>  </a:t>
                      </a:r>
                      <a:r>
                        <a:rPr lang="fr-FR" sz="1200" dirty="0">
                          <a:latin typeface="Times New Roman" pitchFamily="18" charset="0"/>
                          <a:cs typeface="Times New Roman" pitchFamily="18" charset="0"/>
                        </a:rPr>
                        <a:t>- Université de </a:t>
                      </a:r>
                      <a:r>
                        <a:rPr lang="fr-FR" sz="1200" dirty="0" err="1">
                          <a:latin typeface="Times New Roman" pitchFamily="18" charset="0"/>
                          <a:cs typeface="Times New Roman" pitchFamily="18" charset="0"/>
                        </a:rPr>
                        <a:t>Boumerdes</a:t>
                      </a:r>
                      <a:r>
                        <a:rPr lang="fr-FR" sz="1200" dirty="0">
                          <a:latin typeface="Times New Roman" pitchFamily="18" charset="0"/>
                          <a:cs typeface="Times New Roman" pitchFamily="18" charset="0"/>
                        </a:rPr>
                        <a:t> - </a:t>
                      </a:r>
                      <a:r>
                        <a:rPr lang="fr-FR" sz="1200" dirty="0" err="1">
                          <a:latin typeface="Times New Roman" pitchFamily="18" charset="0"/>
                          <a:cs typeface="Times New Roman" pitchFamily="18" charset="0"/>
                        </a:rPr>
                        <a:t>Cerist</a:t>
                      </a:r>
                      <a:endParaRPr lang="fr-FR" sz="1200" dirty="0">
                        <a:latin typeface="Times New Roman" pitchFamily="18" charset="0"/>
                        <a:ea typeface="Calibri"/>
                        <a:cs typeface="Times New Roman" pitchFamily="18" charset="0"/>
                      </a:endParaRPr>
                    </a:p>
                  </a:txBody>
                  <a:tcPr marL="65866" marR="65866" marT="0" marB="0"/>
                </a:tc>
              </a:tr>
              <a:tr h="803347">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14 H 20 -14 H 40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ar-SA" sz="1200" dirty="0">
                          <a:latin typeface="Times New Roman" pitchFamily="18" charset="0"/>
                          <a:cs typeface="Times New Roman" pitchFamily="18" charset="0"/>
                        </a:rPr>
                        <a:t>إستخدام تكنولوجيا المعلومات في خدمة </a:t>
                      </a:r>
                      <a:r>
                        <a:rPr lang="ar-SA" sz="1200" dirty="0" err="1">
                          <a:latin typeface="Times New Roman" pitchFamily="18" charset="0"/>
                          <a:cs typeface="Times New Roman" pitchFamily="18" charset="0"/>
                        </a:rPr>
                        <a:t>المستفدين</a:t>
                      </a:r>
                      <a:r>
                        <a:rPr lang="ar-SA" sz="1200" dirty="0">
                          <a:latin typeface="Times New Roman" pitchFamily="18" charset="0"/>
                          <a:cs typeface="Times New Roman" pitchFamily="18" charset="0"/>
                        </a:rPr>
                        <a:t> ذوي </a:t>
                      </a:r>
                      <a:r>
                        <a:rPr lang="ar-SA" sz="1200" dirty="0" err="1">
                          <a:latin typeface="Times New Roman" pitchFamily="18" charset="0"/>
                          <a:cs typeface="Times New Roman" pitchFamily="18" charset="0"/>
                        </a:rPr>
                        <a:t>الإحتياجات</a:t>
                      </a:r>
                      <a:r>
                        <a:rPr lang="ar-SA" sz="1200" dirty="0">
                          <a:latin typeface="Times New Roman" pitchFamily="18" charset="0"/>
                          <a:cs typeface="Times New Roman" pitchFamily="18" charset="0"/>
                        </a:rPr>
                        <a:t> الخاصة مكتبة جامعة  الحاج لخضر </a:t>
                      </a:r>
                      <a:r>
                        <a:rPr lang="ar-SA" sz="1200" dirty="0" err="1">
                          <a:latin typeface="Times New Roman" pitchFamily="18" charset="0"/>
                          <a:cs typeface="Times New Roman" pitchFamily="18" charset="0"/>
                        </a:rPr>
                        <a:t>باتنة</a:t>
                      </a:r>
                      <a:r>
                        <a:rPr lang="ar-SA" sz="1200" dirty="0">
                          <a:latin typeface="Times New Roman" pitchFamily="18" charset="0"/>
                          <a:cs typeface="Times New Roman" pitchFamily="18" charset="0"/>
                        </a:rPr>
                        <a:t> نموذجا </a:t>
                      </a:r>
                      <a:endParaRPr lang="fr-FR" sz="1200" dirty="0">
                        <a:latin typeface="Times New Roman" pitchFamily="18" charset="0"/>
                        <a:cs typeface="Times New Roman" pitchFamily="18" charset="0"/>
                      </a:endParaRPr>
                    </a:p>
                    <a:p>
                      <a:pPr algn="ctr">
                        <a:lnSpc>
                          <a:spcPct val="115000"/>
                        </a:lnSpc>
                        <a:spcBef>
                          <a:spcPts val="600"/>
                        </a:spcBef>
                        <a:spcAft>
                          <a:spcPts val="0"/>
                        </a:spcAft>
                      </a:pPr>
                      <a:r>
                        <a:rPr lang="ar-SA" sz="1200" dirty="0">
                          <a:latin typeface="Times New Roman" pitchFamily="18" charset="0"/>
                          <a:cs typeface="Times New Roman" pitchFamily="18" charset="0"/>
                        </a:rPr>
                        <a:t>عبد الرحيم </a:t>
                      </a:r>
                      <a:r>
                        <a:rPr lang="ar-SA" sz="1200" dirty="0" err="1">
                          <a:latin typeface="Times New Roman" pitchFamily="18" charset="0"/>
                          <a:cs typeface="Times New Roman" pitchFamily="18" charset="0"/>
                        </a:rPr>
                        <a:t>شليح</a:t>
                      </a:r>
                      <a:r>
                        <a:rPr lang="ar-SA" sz="1200" dirty="0">
                          <a:latin typeface="Times New Roman" pitchFamily="18" charset="0"/>
                          <a:cs typeface="Times New Roman" pitchFamily="18" charset="0"/>
                        </a:rPr>
                        <a:t>- جامعة </a:t>
                      </a:r>
                      <a:r>
                        <a:rPr lang="ar-SA" sz="1200" dirty="0" err="1">
                          <a:latin typeface="Times New Roman" pitchFamily="18" charset="0"/>
                          <a:cs typeface="Times New Roman" pitchFamily="18" charset="0"/>
                        </a:rPr>
                        <a:t>باتنة</a:t>
                      </a:r>
                      <a:r>
                        <a:rPr lang="ar-SA" sz="1200" dirty="0">
                          <a:latin typeface="Times New Roman" pitchFamily="18" charset="0"/>
                          <a:cs typeface="Times New Roman" pitchFamily="18" charset="0"/>
                        </a:rPr>
                        <a:t> / خديجة </a:t>
                      </a:r>
                      <a:r>
                        <a:rPr lang="ar-SA" sz="1200" dirty="0" err="1">
                          <a:latin typeface="Times New Roman" pitchFamily="18" charset="0"/>
                          <a:cs typeface="Times New Roman" pitchFamily="18" charset="0"/>
                        </a:rPr>
                        <a:t>هوارة</a:t>
                      </a:r>
                      <a:r>
                        <a:rPr lang="ar-SA" sz="1200" dirty="0">
                          <a:latin typeface="Times New Roman" pitchFamily="18" charset="0"/>
                          <a:cs typeface="Times New Roman" pitchFamily="18" charset="0"/>
                        </a:rPr>
                        <a:t> شرحبيل</a:t>
                      </a:r>
                      <a:endParaRPr lang="fr-FR" sz="1200" dirty="0">
                        <a:latin typeface="Times New Roman" pitchFamily="18" charset="0"/>
                        <a:ea typeface="Calibri"/>
                        <a:cs typeface="Times New Roman" pitchFamily="18" charset="0"/>
                      </a:endParaRPr>
                    </a:p>
                  </a:txBody>
                  <a:tcPr marL="65866" marR="65866" marT="0" marB="0"/>
                </a:tc>
              </a:tr>
              <a:tr h="670780">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14 H 40 –15 H 00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ar-SA" sz="1200" dirty="0">
                          <a:latin typeface="Times New Roman" pitchFamily="18" charset="0"/>
                          <a:cs typeface="Times New Roman" pitchFamily="18" charset="0"/>
                        </a:rPr>
                        <a:t>المكتبات الجامعية الجزائرية على الخط:دراسة تحليلية لمشروع البوابة الوثائقية للمكتبات الجامعية </a:t>
                      </a:r>
                      <a:endParaRPr lang="fr-FR" sz="1200" dirty="0">
                        <a:latin typeface="Times New Roman" pitchFamily="18" charset="0"/>
                        <a:cs typeface="Times New Roman" pitchFamily="18" charset="0"/>
                      </a:endParaRPr>
                    </a:p>
                    <a:p>
                      <a:pPr algn="ctr">
                        <a:lnSpc>
                          <a:spcPct val="115000"/>
                        </a:lnSpc>
                        <a:spcAft>
                          <a:spcPts val="600"/>
                        </a:spcAft>
                      </a:pPr>
                      <a:r>
                        <a:rPr lang="ar-SA" sz="1200" dirty="0" err="1">
                          <a:latin typeface="Times New Roman" pitchFamily="18" charset="0"/>
                          <a:cs typeface="Times New Roman" pitchFamily="18" charset="0"/>
                        </a:rPr>
                        <a:t>عكنوش</a:t>
                      </a:r>
                      <a:r>
                        <a:rPr lang="ar-SA" sz="1200" dirty="0">
                          <a:latin typeface="Times New Roman" pitchFamily="18" charset="0"/>
                          <a:cs typeface="Times New Roman" pitchFamily="18" charset="0"/>
                        </a:rPr>
                        <a:t> نبيل – جامعة </a:t>
                      </a:r>
                      <a:r>
                        <a:rPr lang="ar-SA" sz="1200" dirty="0" err="1">
                          <a:latin typeface="Times New Roman" pitchFamily="18" charset="0"/>
                          <a:cs typeface="Times New Roman" pitchFamily="18" charset="0"/>
                        </a:rPr>
                        <a:t>قسنطينة</a:t>
                      </a:r>
                      <a:r>
                        <a:rPr lang="ar-SA" sz="1200" dirty="0">
                          <a:latin typeface="Times New Roman" pitchFamily="18" charset="0"/>
                          <a:cs typeface="Times New Roman" pitchFamily="18" charset="0"/>
                        </a:rPr>
                        <a:t> 02 / غانم نذير</a:t>
                      </a:r>
                      <a:endParaRPr lang="fr-FR" sz="1200" dirty="0">
                        <a:latin typeface="Times New Roman" pitchFamily="18" charset="0"/>
                        <a:ea typeface="Calibri"/>
                        <a:cs typeface="Times New Roman" pitchFamily="18" charset="0"/>
                      </a:endParaRPr>
                    </a:p>
                  </a:txBody>
                  <a:tcPr marL="65866" marR="65866" marT="0" marB="0"/>
                </a:tc>
              </a:tr>
              <a:tr h="274411">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15 H -</a:t>
                      </a:r>
                      <a:r>
                        <a:rPr lang="ar-SA" sz="1200">
                          <a:latin typeface="Times New Roman" pitchFamily="18" charset="0"/>
                          <a:cs typeface="Times New Roman" pitchFamily="18" charset="0"/>
                        </a:rPr>
                        <a:t>00</a:t>
                      </a:r>
                      <a:r>
                        <a:rPr lang="fr-FR" sz="1200">
                          <a:latin typeface="Times New Roman" pitchFamily="18" charset="0"/>
                          <a:cs typeface="Times New Roman" pitchFamily="18" charset="0"/>
                        </a:rPr>
                        <a:t> – 16 H 00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Débat</a:t>
                      </a:r>
                      <a:endParaRPr lang="fr-FR" sz="1200">
                        <a:latin typeface="Times New Roman" pitchFamily="18" charset="0"/>
                        <a:ea typeface="Calibri"/>
                        <a:cs typeface="Times New Roman" pitchFamily="18" charset="0"/>
                      </a:endParaRPr>
                    </a:p>
                  </a:txBody>
                  <a:tcPr marL="65866" marR="65866" marT="0" marB="0"/>
                </a:tc>
              </a:tr>
              <a:tr h="274411">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16H00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Fin travaux de la </a:t>
                      </a:r>
                      <a:r>
                        <a:rPr lang="fr-FR" sz="1200" dirty="0" smtClean="0">
                          <a:latin typeface="Times New Roman" pitchFamily="18" charset="0"/>
                          <a:cs typeface="Times New Roman" pitchFamily="18" charset="0"/>
                        </a:rPr>
                        <a:t>1</a:t>
                      </a:r>
                      <a:r>
                        <a:rPr lang="fr-FR" sz="1200" baseline="30000" dirty="0" smtClean="0">
                          <a:latin typeface="Times New Roman" pitchFamily="18" charset="0"/>
                          <a:cs typeface="Times New Roman" pitchFamily="18" charset="0"/>
                        </a:rPr>
                        <a:t>er</a:t>
                      </a:r>
                      <a:r>
                        <a:rPr lang="fr-FR" sz="1200" dirty="0" smtClean="0">
                          <a:latin typeface="Times New Roman" pitchFamily="18" charset="0"/>
                          <a:cs typeface="Times New Roman" pitchFamily="18" charset="0"/>
                        </a:rPr>
                        <a:t>  </a:t>
                      </a:r>
                      <a:r>
                        <a:rPr lang="fr-FR" sz="1200" dirty="0">
                          <a:latin typeface="Times New Roman" pitchFamily="18" charset="0"/>
                          <a:cs typeface="Times New Roman" pitchFamily="18" charset="0"/>
                        </a:rPr>
                        <a:t>journée</a:t>
                      </a:r>
                      <a:endParaRPr lang="fr-FR" sz="1200" dirty="0">
                        <a:latin typeface="Times New Roman" pitchFamily="18" charset="0"/>
                        <a:ea typeface="Calibri"/>
                        <a:cs typeface="Times New Roman" pitchFamily="18" charset="0"/>
                      </a:endParaRPr>
                    </a:p>
                  </a:txBody>
                  <a:tcPr marL="65866" marR="65866" marT="0" marB="0"/>
                </a:tc>
              </a:tr>
            </a:tbl>
          </a:graphicData>
        </a:graphic>
      </p:graphicFrame>
      <p:sp>
        <p:nvSpPr>
          <p:cNvPr id="10" name="Espace réservé du numéro de diapositive 9"/>
          <p:cNvSpPr>
            <a:spLocks noGrp="1"/>
          </p:cNvSpPr>
          <p:nvPr>
            <p:ph type="sldNum" sz="quarter" idx="12"/>
          </p:nvPr>
        </p:nvSpPr>
        <p:spPr/>
        <p:txBody>
          <a:bodyPr/>
          <a:lstStyle/>
          <a:p>
            <a:fld id="{CF4668DC-857F-487D-BFFA-8C0CA5037977}" type="slidenum">
              <a:rPr lang="fr-BE" smtClean="0"/>
              <a:pPr/>
              <a:t>11</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 calcmode="lin" valueType="num">
                                      <p:cBhvr additive="base">
                                        <p:cTn id="7" dur="500" fill="hold"/>
                                        <p:tgtEl>
                                          <p:spTgt spid="56323"/>
                                        </p:tgtEl>
                                        <p:attrNameLst>
                                          <p:attrName>ppt_x</p:attrName>
                                        </p:attrNameLst>
                                      </p:cBhvr>
                                      <p:tavLst>
                                        <p:tav tm="0">
                                          <p:val>
                                            <p:strVal val="#ppt_x"/>
                                          </p:val>
                                        </p:tav>
                                        <p:tav tm="100000">
                                          <p:val>
                                            <p:strVal val="#ppt_x"/>
                                          </p:val>
                                        </p:tav>
                                      </p:tavLst>
                                    </p:anim>
                                    <p:anim calcmode="lin" valueType="num">
                                      <p:cBhvr additive="base">
                                        <p:cTn id="8" dur="500" fill="hold"/>
                                        <p:tgtEl>
                                          <p:spTgt spid="563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142976" y="1714489"/>
          <a:ext cx="7715304" cy="1714509"/>
        </p:xfrm>
        <a:graphic>
          <a:graphicData uri="http://schemas.openxmlformats.org/drawingml/2006/table">
            <a:tbl>
              <a:tblPr>
                <a:tableStyleId>{3C2FFA5D-87B4-456A-9821-1D502468CF0F}</a:tableStyleId>
              </a:tblPr>
              <a:tblGrid>
                <a:gridCol w="1703539"/>
                <a:gridCol w="6011765"/>
              </a:tblGrid>
              <a:tr h="426940">
                <a:tc>
                  <a:txBody>
                    <a:bodyPr/>
                    <a:lstStyle/>
                    <a:p>
                      <a:pPr algn="ctr">
                        <a:lnSpc>
                          <a:spcPct val="115000"/>
                        </a:lnSpc>
                        <a:spcAft>
                          <a:spcPts val="0"/>
                        </a:spcAft>
                      </a:pPr>
                      <a:r>
                        <a:rPr lang="fr-FR" sz="900" dirty="0"/>
                        <a:t>09 H 15 – 09 H 35</a:t>
                      </a:r>
                      <a:endParaRPr lang="fr-FR" sz="1100" dirty="0">
                        <a:latin typeface="Calibri"/>
                        <a:ea typeface="Calibri"/>
                        <a:cs typeface="Arial"/>
                      </a:endParaRPr>
                    </a:p>
                  </a:txBody>
                  <a:tcPr marL="65866" marR="65866" marT="0" marB="0" anchor="ctr"/>
                </a:tc>
                <a:tc>
                  <a:txBody>
                    <a:bodyPr/>
                    <a:lstStyle/>
                    <a:p>
                      <a:pPr algn="ctr">
                        <a:lnSpc>
                          <a:spcPct val="115000"/>
                        </a:lnSpc>
                        <a:spcBef>
                          <a:spcPts val="600"/>
                        </a:spcBef>
                        <a:spcAft>
                          <a:spcPts val="0"/>
                        </a:spcAft>
                      </a:pPr>
                      <a:r>
                        <a:rPr lang="ar-SA" sz="1100" dirty="0"/>
                        <a:t>نحو جيل ثاني من المكتبات الجامعية الجزائرية : </a:t>
                      </a:r>
                      <a:r>
                        <a:rPr lang="ar-SA" sz="1100" dirty="0" err="1"/>
                        <a:t>الجاهزية</a:t>
                      </a:r>
                      <a:r>
                        <a:rPr lang="ar-SA" sz="1100" dirty="0"/>
                        <a:t>، التأثيرات والتحديات </a:t>
                      </a:r>
                      <a:endParaRPr lang="fr-FR" sz="1100" dirty="0"/>
                    </a:p>
                    <a:p>
                      <a:pPr algn="ctr">
                        <a:lnSpc>
                          <a:spcPct val="115000"/>
                        </a:lnSpc>
                        <a:spcAft>
                          <a:spcPts val="600"/>
                        </a:spcAft>
                      </a:pPr>
                      <a:r>
                        <a:rPr lang="ar-SA" sz="1100" dirty="0"/>
                        <a:t>كمال </a:t>
                      </a:r>
                      <a:r>
                        <a:rPr lang="ar-SA" sz="1100" dirty="0" err="1"/>
                        <a:t>بطوش</a:t>
                      </a:r>
                      <a:r>
                        <a:rPr lang="ar-SA" sz="1100" dirty="0"/>
                        <a:t> / سماح </a:t>
                      </a:r>
                      <a:r>
                        <a:rPr lang="ar-SA" sz="1100" dirty="0" err="1"/>
                        <a:t>قــداري</a:t>
                      </a:r>
                      <a:r>
                        <a:rPr lang="ar-SA" sz="1100" dirty="0"/>
                        <a:t>- جامعة </a:t>
                      </a:r>
                      <a:r>
                        <a:rPr lang="ar-SA" sz="1100" dirty="0" err="1"/>
                        <a:t>قسنطينة</a:t>
                      </a:r>
                      <a:r>
                        <a:rPr lang="ar-SA" sz="1100" dirty="0"/>
                        <a:t> 02</a:t>
                      </a:r>
                      <a:endParaRPr lang="fr-FR" sz="1100" dirty="0">
                        <a:latin typeface="Calibri"/>
                        <a:ea typeface="Calibri"/>
                        <a:cs typeface="Arial"/>
                      </a:endParaRPr>
                    </a:p>
                  </a:txBody>
                  <a:tcPr marL="65866" marR="65866" marT="0" marB="0"/>
                </a:tc>
              </a:tr>
              <a:tr h="511315">
                <a:tc>
                  <a:txBody>
                    <a:bodyPr/>
                    <a:lstStyle/>
                    <a:p>
                      <a:pPr algn="ctr">
                        <a:lnSpc>
                          <a:spcPct val="115000"/>
                        </a:lnSpc>
                        <a:spcAft>
                          <a:spcPts val="0"/>
                        </a:spcAft>
                      </a:pPr>
                      <a:r>
                        <a:rPr lang="fr-FR" sz="900" dirty="0"/>
                        <a:t>09 H 35 - 09 H 55</a:t>
                      </a:r>
                      <a:endParaRPr lang="fr-FR" sz="1100" dirty="0">
                        <a:latin typeface="Calibri"/>
                        <a:ea typeface="Calibri"/>
                        <a:cs typeface="Arial"/>
                      </a:endParaRPr>
                    </a:p>
                  </a:txBody>
                  <a:tcPr marL="65866" marR="65866" marT="0" marB="0" anchor="ctr"/>
                </a:tc>
                <a:tc>
                  <a:txBody>
                    <a:bodyPr/>
                    <a:lstStyle/>
                    <a:p>
                      <a:pPr algn="ctr">
                        <a:lnSpc>
                          <a:spcPct val="115000"/>
                        </a:lnSpc>
                        <a:spcBef>
                          <a:spcPts val="600"/>
                        </a:spcBef>
                        <a:spcAft>
                          <a:spcPts val="0"/>
                        </a:spcAft>
                      </a:pPr>
                      <a:r>
                        <a:rPr lang="ar-SA" sz="1100" dirty="0"/>
                        <a:t>متطلبات تطوير خدمات المعلومات في المكتبات الجامعية الجزائرية في ظل البيئة الرقمية </a:t>
                      </a:r>
                      <a:endParaRPr lang="fr-FR" sz="1100" dirty="0"/>
                    </a:p>
                    <a:p>
                      <a:pPr algn="ctr">
                        <a:lnSpc>
                          <a:spcPct val="115000"/>
                        </a:lnSpc>
                        <a:spcBef>
                          <a:spcPts val="600"/>
                        </a:spcBef>
                        <a:spcAft>
                          <a:spcPts val="0"/>
                        </a:spcAft>
                      </a:pPr>
                      <a:r>
                        <a:rPr lang="ar-SA" sz="1100" dirty="0"/>
                        <a:t>بهجة </a:t>
                      </a:r>
                      <a:r>
                        <a:rPr lang="ar-SA" sz="1100" dirty="0" err="1"/>
                        <a:t>بومعرافي</a:t>
                      </a:r>
                      <a:r>
                        <a:rPr lang="ar-SA" sz="1100" dirty="0"/>
                        <a:t> – جامعة </a:t>
                      </a:r>
                      <a:r>
                        <a:rPr lang="ar-SA" sz="1100" dirty="0" err="1"/>
                        <a:t>قسنطينة</a:t>
                      </a:r>
                      <a:r>
                        <a:rPr lang="ar-SA" sz="1100" dirty="0"/>
                        <a:t> 02</a:t>
                      </a:r>
                      <a:endParaRPr lang="fr-FR" sz="1100" dirty="0">
                        <a:latin typeface="Calibri"/>
                        <a:ea typeface="Calibri"/>
                        <a:cs typeface="Arial"/>
                      </a:endParaRPr>
                    </a:p>
                  </a:txBody>
                  <a:tcPr marL="65866" marR="65866" marT="0" marB="0"/>
                </a:tc>
              </a:tr>
              <a:tr h="426940">
                <a:tc>
                  <a:txBody>
                    <a:bodyPr/>
                    <a:lstStyle/>
                    <a:p>
                      <a:pPr algn="ctr">
                        <a:lnSpc>
                          <a:spcPct val="115000"/>
                        </a:lnSpc>
                        <a:spcAft>
                          <a:spcPts val="0"/>
                        </a:spcAft>
                      </a:pPr>
                      <a:r>
                        <a:rPr lang="fr-FR" sz="900"/>
                        <a:t>09 H 55 -10 H 10</a:t>
                      </a:r>
                      <a:endParaRPr lang="fr-FR" sz="1100">
                        <a:latin typeface="Calibri"/>
                        <a:ea typeface="Calibri"/>
                        <a:cs typeface="Arial"/>
                      </a:endParaRPr>
                    </a:p>
                  </a:txBody>
                  <a:tcPr marL="65866" marR="65866" marT="0" marB="0" anchor="ctr"/>
                </a:tc>
                <a:tc>
                  <a:txBody>
                    <a:bodyPr/>
                    <a:lstStyle/>
                    <a:p>
                      <a:pPr algn="ctr">
                        <a:lnSpc>
                          <a:spcPct val="115000"/>
                        </a:lnSpc>
                        <a:spcBef>
                          <a:spcPts val="600"/>
                        </a:spcBef>
                        <a:spcAft>
                          <a:spcPts val="0"/>
                        </a:spcAft>
                      </a:pPr>
                      <a:r>
                        <a:rPr lang="ar-SA" sz="1100"/>
                        <a:t>الحضور الإلكتروني للمكتبات الجامعية الجزائرية في الفضاءات الافتراضية وتأثيره على خدمات المستفدين : دراسة تقييمية </a:t>
                      </a:r>
                      <a:endParaRPr lang="fr-FR" sz="1100"/>
                    </a:p>
                    <a:p>
                      <a:pPr algn="ctr">
                        <a:lnSpc>
                          <a:spcPct val="115000"/>
                        </a:lnSpc>
                        <a:spcAft>
                          <a:spcPts val="600"/>
                        </a:spcAft>
                      </a:pPr>
                      <a:r>
                        <a:rPr lang="ar-SA" sz="1100"/>
                        <a:t>نورالدين صدّار – جامعة تبسة</a:t>
                      </a:r>
                      <a:endParaRPr lang="fr-FR" sz="1100">
                        <a:latin typeface="Calibri"/>
                        <a:ea typeface="Calibri"/>
                        <a:cs typeface="Arial"/>
                      </a:endParaRPr>
                    </a:p>
                  </a:txBody>
                  <a:tcPr marL="65866" marR="65866" marT="0" marB="0"/>
                </a:tc>
              </a:tr>
              <a:tr h="174657">
                <a:tc>
                  <a:txBody>
                    <a:bodyPr/>
                    <a:lstStyle/>
                    <a:p>
                      <a:pPr algn="ctr">
                        <a:lnSpc>
                          <a:spcPct val="115000"/>
                        </a:lnSpc>
                        <a:spcAft>
                          <a:spcPts val="0"/>
                        </a:spcAft>
                      </a:pPr>
                      <a:r>
                        <a:rPr lang="fr-FR" sz="900"/>
                        <a:t>10 H 10 – 10 H 45</a:t>
                      </a:r>
                      <a:endParaRPr lang="fr-FR" sz="1100">
                        <a:latin typeface="Calibri"/>
                        <a:ea typeface="Calibri"/>
                        <a:cs typeface="Arial"/>
                      </a:endParaRPr>
                    </a:p>
                  </a:txBody>
                  <a:tcPr marL="65866" marR="65866" marT="0" marB="0" anchor="ctr"/>
                </a:tc>
                <a:tc>
                  <a:txBody>
                    <a:bodyPr/>
                    <a:lstStyle/>
                    <a:p>
                      <a:pPr algn="ctr">
                        <a:lnSpc>
                          <a:spcPct val="115000"/>
                        </a:lnSpc>
                        <a:spcBef>
                          <a:spcPts val="600"/>
                        </a:spcBef>
                        <a:spcAft>
                          <a:spcPts val="600"/>
                        </a:spcAft>
                      </a:pPr>
                      <a:r>
                        <a:rPr lang="fr-FR" sz="900"/>
                        <a:t>Débat</a:t>
                      </a:r>
                      <a:endParaRPr lang="fr-FR" sz="1100">
                        <a:latin typeface="Calibri"/>
                        <a:ea typeface="Calibri"/>
                        <a:cs typeface="Arial"/>
                      </a:endParaRPr>
                    </a:p>
                  </a:txBody>
                  <a:tcPr marL="65866" marR="65866" marT="0" marB="0"/>
                </a:tc>
              </a:tr>
              <a:tr h="174657">
                <a:tc>
                  <a:txBody>
                    <a:bodyPr/>
                    <a:lstStyle/>
                    <a:p>
                      <a:pPr algn="ctr">
                        <a:lnSpc>
                          <a:spcPct val="115000"/>
                        </a:lnSpc>
                        <a:spcAft>
                          <a:spcPts val="0"/>
                        </a:spcAft>
                      </a:pPr>
                      <a:r>
                        <a:rPr lang="fr-FR" sz="900"/>
                        <a:t>10 H 45 – 11 H 00</a:t>
                      </a:r>
                      <a:endParaRPr lang="fr-FR" sz="1100">
                        <a:latin typeface="Calibri"/>
                        <a:ea typeface="Calibri"/>
                        <a:cs typeface="Arial"/>
                      </a:endParaRPr>
                    </a:p>
                  </a:txBody>
                  <a:tcPr marL="65866" marR="65866" marT="0" marB="0" anchor="ctr"/>
                </a:tc>
                <a:tc>
                  <a:txBody>
                    <a:bodyPr/>
                    <a:lstStyle/>
                    <a:p>
                      <a:pPr algn="ctr">
                        <a:lnSpc>
                          <a:spcPct val="115000"/>
                        </a:lnSpc>
                        <a:spcBef>
                          <a:spcPts val="600"/>
                        </a:spcBef>
                        <a:spcAft>
                          <a:spcPts val="600"/>
                        </a:spcAft>
                      </a:pPr>
                      <a:r>
                        <a:rPr lang="fr-FR" sz="900" dirty="0"/>
                        <a:t>PAUSE CAFE</a:t>
                      </a:r>
                      <a:endParaRPr lang="fr-FR" sz="1100" dirty="0">
                        <a:latin typeface="Calibri"/>
                        <a:ea typeface="Calibri"/>
                        <a:cs typeface="Arial"/>
                      </a:endParaRPr>
                    </a:p>
                  </a:txBody>
                  <a:tcPr marL="65866" marR="65866" marT="0" marB="0"/>
                </a:tc>
              </a:tr>
            </a:tbl>
          </a:graphicData>
        </a:graphic>
      </p:graphicFrame>
      <p:sp>
        <p:nvSpPr>
          <p:cNvPr id="60417" name="Rectangle 1"/>
          <p:cNvSpPr>
            <a:spLocks noChangeArrowheads="1"/>
          </p:cNvSpPr>
          <p:nvPr/>
        </p:nvSpPr>
        <p:spPr bwMode="auto">
          <a:xfrm>
            <a:off x="1214414" y="3500438"/>
            <a:ext cx="754668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400" b="1" dirty="0" smtClean="0">
                <a:latin typeface="Tw Cen MT" pitchFamily="34" charset="0"/>
                <a:ea typeface="Calibri" pitchFamily="34" charset="0"/>
                <a:cs typeface="Arabic Transparent" charset="0"/>
              </a:rPr>
              <a:t>Séance  0</a:t>
            </a:r>
            <a:r>
              <a:rPr lang="ar-SA" sz="1400" b="1" dirty="0" smtClean="0">
                <a:latin typeface="Tw Cen MT" pitchFamily="34" charset="0"/>
                <a:ea typeface="Calibri" pitchFamily="34" charset="0"/>
                <a:cs typeface="Arabic Transparent" charset="0"/>
              </a:rPr>
              <a:t>5</a:t>
            </a:r>
            <a:r>
              <a:rPr lang="fr-FR" sz="1400" b="1" dirty="0" smtClean="0">
                <a:latin typeface="Tw Cen MT" pitchFamily="34" charset="0"/>
                <a:ea typeface="Calibri" pitchFamily="34" charset="0"/>
                <a:cs typeface="Arabic Transparent" charset="0"/>
              </a:rPr>
              <a:t>  : Défis des bibliothèques universitaires Algériennes  et amélioration de la performance</a:t>
            </a:r>
          </a:p>
          <a:p>
            <a:pPr marL="0" marR="0" lvl="0" indent="0" algn="ctr" defTabSz="914400" rtl="0" eaLnBrk="0" fontAlgn="base" latinLnBrk="0" hangingPunct="0">
              <a:lnSpc>
                <a:spcPct val="100000"/>
              </a:lnSpc>
              <a:spcBef>
                <a:spcPct val="0"/>
              </a:spcBef>
              <a:spcAft>
                <a:spcPct val="0"/>
              </a:spcAft>
              <a:buClrTx/>
              <a:buSzTx/>
              <a:buFontTx/>
              <a:buNone/>
              <a:tabLst/>
            </a:pPr>
            <a:r>
              <a:rPr lang="fr-FR" sz="1400" b="1" dirty="0" smtClean="0">
                <a:latin typeface="Tw Cen MT" pitchFamily="34" charset="0"/>
                <a:ea typeface="Calibri" pitchFamily="34" charset="0"/>
                <a:cs typeface="Arabic Transparent" charset="0"/>
              </a:rPr>
              <a:t>Président : Mr </a:t>
            </a:r>
            <a:r>
              <a:rPr lang="fr-FR" sz="1400" b="1" dirty="0" err="1" smtClean="0">
                <a:latin typeface="Tw Cen MT" pitchFamily="34" charset="0"/>
                <a:ea typeface="Calibri" pitchFamily="34" charset="0"/>
                <a:cs typeface="Arabic Transparent" charset="0"/>
              </a:rPr>
              <a:t>Arab</a:t>
            </a:r>
            <a:r>
              <a:rPr lang="fr-FR" sz="1400" b="1" dirty="0" smtClean="0">
                <a:latin typeface="Tw Cen MT" pitchFamily="34" charset="0"/>
                <a:ea typeface="Calibri" pitchFamily="34" charset="0"/>
                <a:cs typeface="Arabic Transparent" charset="0"/>
              </a:rPr>
              <a:t> </a:t>
            </a:r>
            <a:r>
              <a:rPr lang="fr-FR" sz="1400" b="1" dirty="0" err="1" smtClean="0">
                <a:latin typeface="Tw Cen MT" pitchFamily="34" charset="0"/>
                <a:ea typeface="Calibri" pitchFamily="34" charset="0"/>
                <a:cs typeface="Arabic Transparent" charset="0"/>
              </a:rPr>
              <a:t>AbdelHamid</a:t>
            </a:r>
            <a:r>
              <a:rPr lang="fr-FR" sz="1400" b="1" dirty="0" smtClean="0">
                <a:latin typeface="Tw Cen MT" pitchFamily="34" charset="0"/>
                <a:ea typeface="Calibri" pitchFamily="34" charset="0"/>
                <a:cs typeface="Arabic Transparent" charset="0"/>
              </a:rPr>
              <a:t> / Rapporteur : Dr. </a:t>
            </a:r>
            <a:r>
              <a:rPr lang="fr-FR" sz="1400" b="1" dirty="0" err="1" smtClean="0">
                <a:latin typeface="Tw Cen MT" pitchFamily="34" charset="0"/>
                <a:ea typeface="Calibri" pitchFamily="34" charset="0"/>
                <a:cs typeface="Arabic Transparent" charset="0"/>
              </a:rPr>
              <a:t>Bentenbi</a:t>
            </a:r>
            <a:r>
              <a:rPr lang="fr-FR" sz="1400" b="1" dirty="0" smtClean="0">
                <a:latin typeface="Tw Cen MT" pitchFamily="34" charset="0"/>
                <a:ea typeface="Calibri" pitchFamily="34" charset="0"/>
                <a:cs typeface="Arabic Transparent" charset="0"/>
              </a:rPr>
              <a:t> </a:t>
            </a:r>
            <a:r>
              <a:rPr lang="fr-FR" sz="1400" b="1" dirty="0" err="1" smtClean="0">
                <a:latin typeface="Tw Cen MT" pitchFamily="34" charset="0"/>
                <a:ea typeface="Calibri" pitchFamily="34" charset="0"/>
                <a:cs typeface="Arabic Transparent" charset="0"/>
              </a:rPr>
              <a:t>Ghania</a:t>
            </a:r>
            <a:endParaRPr lang="fr-FR" sz="1400" b="1" dirty="0" smtClean="0">
              <a:latin typeface="Tw Cen MT" pitchFamily="34" charset="0"/>
              <a:ea typeface="Calibri" pitchFamily="34" charset="0"/>
              <a:cs typeface="Arabic Transparent" charset="0"/>
            </a:endParaRPr>
          </a:p>
        </p:txBody>
      </p:sp>
      <p:graphicFrame>
        <p:nvGraphicFramePr>
          <p:cNvPr id="6" name="Tableau 5"/>
          <p:cNvGraphicFramePr>
            <a:graphicFrameLocks noGrp="1"/>
          </p:cNvGraphicFramePr>
          <p:nvPr/>
        </p:nvGraphicFramePr>
        <p:xfrm>
          <a:off x="1142976" y="4079016"/>
          <a:ext cx="7715304" cy="2498598"/>
        </p:xfrm>
        <a:graphic>
          <a:graphicData uri="http://schemas.openxmlformats.org/drawingml/2006/table">
            <a:tbl>
              <a:tblPr>
                <a:tableStyleId>{3C2FFA5D-87B4-456A-9821-1D502468CF0F}</a:tableStyleId>
              </a:tblPr>
              <a:tblGrid>
                <a:gridCol w="1703540"/>
                <a:gridCol w="6011764"/>
              </a:tblGrid>
              <a:tr h="453848">
                <a:tc>
                  <a:txBody>
                    <a:bodyPr/>
                    <a:lstStyle/>
                    <a:p>
                      <a:pPr algn="ctr">
                        <a:lnSpc>
                          <a:spcPct val="115000"/>
                        </a:lnSpc>
                        <a:spcAft>
                          <a:spcPts val="0"/>
                        </a:spcAft>
                      </a:pPr>
                      <a:r>
                        <a:rPr lang="fr-FR" sz="1200" dirty="0">
                          <a:latin typeface="Times New Roman" pitchFamily="18" charset="0"/>
                          <a:cs typeface="Times New Roman" pitchFamily="18" charset="0"/>
                        </a:rPr>
                        <a:t>11H 00 - 11H 20</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ar-SA" sz="1200" dirty="0">
                          <a:latin typeface="Times New Roman" pitchFamily="18" charset="0"/>
                          <a:cs typeface="Times New Roman" pitchFamily="18" charset="0"/>
                        </a:rPr>
                        <a:t>التعاون بين المكتبات الجامعية الجزائرية، </a:t>
                      </a:r>
                      <a:r>
                        <a:rPr lang="ar-SA" sz="1200" dirty="0" err="1">
                          <a:latin typeface="Times New Roman" pitchFamily="18" charset="0"/>
                          <a:cs typeface="Times New Roman" pitchFamily="18" charset="0"/>
                        </a:rPr>
                        <a:t>و</a:t>
                      </a:r>
                      <a:r>
                        <a:rPr lang="ar-SA" sz="1200" dirty="0">
                          <a:latin typeface="Times New Roman" pitchFamily="18" charset="0"/>
                          <a:cs typeface="Times New Roman" pitchFamily="18" charset="0"/>
                        </a:rPr>
                        <a:t> دوره في تقديم الخدمات</a:t>
                      </a:r>
                      <a:endParaRPr lang="fr-FR" sz="1200" dirty="0">
                        <a:latin typeface="Times New Roman" pitchFamily="18" charset="0"/>
                        <a:cs typeface="Times New Roman" pitchFamily="18" charset="0"/>
                      </a:endParaRPr>
                    </a:p>
                    <a:p>
                      <a:pPr algn="ctr">
                        <a:lnSpc>
                          <a:spcPct val="115000"/>
                        </a:lnSpc>
                        <a:spcBef>
                          <a:spcPts val="600"/>
                        </a:spcBef>
                        <a:spcAft>
                          <a:spcPts val="0"/>
                        </a:spcAft>
                      </a:pPr>
                      <a:r>
                        <a:rPr lang="ar-SA" sz="1200" dirty="0">
                          <a:latin typeface="Times New Roman" pitchFamily="18" charset="0"/>
                          <a:cs typeface="Times New Roman" pitchFamily="18" charset="0"/>
                        </a:rPr>
                        <a:t> من خلال القوانين والنصوص التشريعية – محمد </a:t>
                      </a:r>
                      <a:r>
                        <a:rPr lang="ar-SA" sz="1200" dirty="0" err="1">
                          <a:latin typeface="Times New Roman" pitchFamily="18" charset="0"/>
                          <a:cs typeface="Times New Roman" pitchFamily="18" charset="0"/>
                        </a:rPr>
                        <a:t>طاشور</a:t>
                      </a:r>
                      <a:r>
                        <a:rPr lang="ar-SA" sz="1200" dirty="0">
                          <a:latin typeface="Times New Roman" pitchFamily="18" charset="0"/>
                          <a:cs typeface="Times New Roman" pitchFamily="18" charset="0"/>
                        </a:rPr>
                        <a:t> – جامعة </a:t>
                      </a:r>
                      <a:r>
                        <a:rPr lang="ar-SA" sz="1200" dirty="0" err="1">
                          <a:latin typeface="Times New Roman" pitchFamily="18" charset="0"/>
                          <a:cs typeface="Times New Roman" pitchFamily="18" charset="0"/>
                        </a:rPr>
                        <a:t>قسنطينة</a:t>
                      </a:r>
                      <a:r>
                        <a:rPr lang="ar-SA" sz="1200" dirty="0">
                          <a:latin typeface="Times New Roman" pitchFamily="18" charset="0"/>
                          <a:cs typeface="Times New Roman" pitchFamily="18" charset="0"/>
                        </a:rPr>
                        <a:t> 02</a:t>
                      </a:r>
                      <a:endParaRPr lang="fr-FR" sz="1200" dirty="0">
                        <a:latin typeface="Times New Roman" pitchFamily="18" charset="0"/>
                        <a:ea typeface="Calibri"/>
                        <a:cs typeface="Times New Roman" pitchFamily="18" charset="0"/>
                      </a:endParaRPr>
                    </a:p>
                  </a:txBody>
                  <a:tcPr marL="65866" marR="65866" marT="0" marB="0"/>
                </a:tc>
              </a:tr>
              <a:tr h="381790">
                <a:tc>
                  <a:txBody>
                    <a:bodyPr/>
                    <a:lstStyle/>
                    <a:p>
                      <a:pPr algn="ctr" rtl="0">
                        <a:lnSpc>
                          <a:spcPct val="115000"/>
                        </a:lnSpc>
                        <a:spcAft>
                          <a:spcPts val="0"/>
                        </a:spcAft>
                      </a:pPr>
                      <a:r>
                        <a:rPr lang="fr-FR" sz="1200">
                          <a:latin typeface="Times New Roman" pitchFamily="18" charset="0"/>
                          <a:cs typeface="Times New Roman" pitchFamily="18" charset="0"/>
                        </a:rPr>
                        <a:t>11 H 20 - 11H 40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fr-FR" sz="1200">
                          <a:latin typeface="Times New Roman" pitchFamily="18" charset="0"/>
                          <a:cs typeface="Times New Roman" pitchFamily="18" charset="0"/>
                        </a:rPr>
                        <a:t>Les collections numériques dans les bibliothèques </a:t>
                      </a:r>
                    </a:p>
                    <a:p>
                      <a:pPr algn="ctr">
                        <a:lnSpc>
                          <a:spcPct val="115000"/>
                        </a:lnSpc>
                        <a:spcAft>
                          <a:spcPts val="600"/>
                        </a:spcAft>
                      </a:pPr>
                      <a:r>
                        <a:rPr lang="fr-FR" sz="1200">
                          <a:latin typeface="Times New Roman" pitchFamily="18" charset="0"/>
                          <a:cs typeface="Times New Roman" pitchFamily="18" charset="0"/>
                        </a:rPr>
                        <a:t>Rabah ALLAHOUM - Hamitouche</a:t>
                      </a:r>
                      <a:r>
                        <a:rPr lang="ar-SA" sz="1200">
                          <a:latin typeface="Times New Roman" pitchFamily="18" charset="0"/>
                          <a:cs typeface="Times New Roman" pitchFamily="18" charset="0"/>
                        </a:rPr>
                        <a:t> -  </a:t>
                      </a:r>
                      <a:r>
                        <a:rPr lang="fr-FR" sz="1200">
                          <a:latin typeface="Times New Roman" pitchFamily="18" charset="0"/>
                          <a:cs typeface="Times New Roman" pitchFamily="18" charset="0"/>
                        </a:rPr>
                        <a:t>Université d’Alger 02</a:t>
                      </a:r>
                      <a:endParaRPr lang="fr-FR" sz="1200">
                        <a:latin typeface="Times New Roman" pitchFamily="18" charset="0"/>
                        <a:ea typeface="Calibri"/>
                        <a:cs typeface="Times New Roman" pitchFamily="18" charset="0"/>
                      </a:endParaRPr>
                    </a:p>
                  </a:txBody>
                  <a:tcPr marL="65866" marR="65866" marT="0" marB="0"/>
                </a:tc>
              </a:tr>
              <a:tr h="580671">
                <a:tc>
                  <a:txBody>
                    <a:bodyPr/>
                    <a:lstStyle/>
                    <a:p>
                      <a:pPr algn="ctr">
                        <a:lnSpc>
                          <a:spcPct val="115000"/>
                        </a:lnSpc>
                        <a:spcAft>
                          <a:spcPts val="0"/>
                        </a:spcAft>
                      </a:pPr>
                      <a:r>
                        <a:rPr lang="fr-FR" sz="1200">
                          <a:latin typeface="Times New Roman" pitchFamily="18" charset="0"/>
                          <a:cs typeface="Times New Roman" pitchFamily="18" charset="0"/>
                        </a:rPr>
                        <a:t>11 H 40 - 12 H 00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fr-FR" sz="1200" dirty="0">
                          <a:latin typeface="Times New Roman" pitchFamily="18" charset="0"/>
                          <a:cs typeface="Times New Roman" pitchFamily="18" charset="0"/>
                        </a:rPr>
                        <a:t>La Gestion et le Développement des Collections dans les bibliothèques universitaires: quelques repères </a:t>
                      </a:r>
                    </a:p>
                    <a:p>
                      <a:pPr algn="ctr">
                        <a:lnSpc>
                          <a:spcPct val="115000"/>
                        </a:lnSpc>
                        <a:spcAft>
                          <a:spcPts val="600"/>
                        </a:spcAft>
                      </a:pPr>
                      <a:r>
                        <a:rPr lang="fr-FR" sz="1200" dirty="0">
                          <a:latin typeface="Times New Roman" pitchFamily="18" charset="0"/>
                          <a:cs typeface="Times New Roman" pitchFamily="18" charset="0"/>
                        </a:rPr>
                        <a:t>Mourad </a:t>
                      </a:r>
                      <a:r>
                        <a:rPr lang="fr-FR" sz="1200" dirty="0" err="1">
                          <a:latin typeface="Times New Roman" pitchFamily="18" charset="0"/>
                          <a:cs typeface="Times New Roman" pitchFamily="18" charset="0"/>
                        </a:rPr>
                        <a:t>Hamitouche</a:t>
                      </a:r>
                      <a:r>
                        <a:rPr lang="ar-SA" sz="1200" dirty="0">
                          <a:latin typeface="Times New Roman" pitchFamily="18" charset="0"/>
                          <a:cs typeface="Times New Roman" pitchFamily="18" charset="0"/>
                        </a:rPr>
                        <a:t> -  </a:t>
                      </a:r>
                      <a:r>
                        <a:rPr lang="fr-FR" sz="1200" dirty="0">
                          <a:latin typeface="Times New Roman" pitchFamily="18" charset="0"/>
                          <a:cs typeface="Times New Roman" pitchFamily="18" charset="0"/>
                        </a:rPr>
                        <a:t>Université d’Alger 02</a:t>
                      </a:r>
                      <a:endParaRPr lang="fr-FR" sz="1200" dirty="0">
                        <a:latin typeface="Times New Roman" pitchFamily="18" charset="0"/>
                        <a:ea typeface="Calibri"/>
                        <a:cs typeface="Times New Roman" pitchFamily="18" charset="0"/>
                      </a:endParaRPr>
                    </a:p>
                  </a:txBody>
                  <a:tcPr marL="65866" marR="65866" marT="0" marB="0"/>
                </a:tc>
              </a:tr>
              <a:tr h="580671">
                <a:tc>
                  <a:txBody>
                    <a:bodyPr/>
                    <a:lstStyle/>
                    <a:p>
                      <a:pPr algn="ctr">
                        <a:lnSpc>
                          <a:spcPct val="115000"/>
                        </a:lnSpc>
                        <a:spcAft>
                          <a:spcPts val="0"/>
                        </a:spcAft>
                      </a:pPr>
                      <a:r>
                        <a:rPr lang="fr-FR" sz="1200">
                          <a:latin typeface="Times New Roman" pitchFamily="18" charset="0"/>
                          <a:cs typeface="Times New Roman" pitchFamily="18" charset="0"/>
                        </a:rPr>
                        <a:t>12 H 00 - 12 H 20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0"/>
                        </a:spcAft>
                      </a:pPr>
                      <a:r>
                        <a:rPr lang="ar-SA" sz="1200">
                          <a:latin typeface="Times New Roman" pitchFamily="18" charset="0"/>
                          <a:cs typeface="Times New Roman" pitchFamily="18" charset="0"/>
                        </a:rPr>
                        <a:t>قياس وتقييم جودة الخدمات بالمكتبات الجامعية دراسة تطبيقية لمقياس   </a:t>
                      </a:r>
                      <a:endParaRPr lang="fr-FR" sz="1200">
                        <a:latin typeface="Times New Roman" pitchFamily="18" charset="0"/>
                        <a:cs typeface="Times New Roman" pitchFamily="18" charset="0"/>
                      </a:endParaRPr>
                    </a:p>
                    <a:p>
                      <a:pPr algn="ctr">
                        <a:lnSpc>
                          <a:spcPct val="115000"/>
                        </a:lnSpc>
                        <a:spcAft>
                          <a:spcPts val="0"/>
                        </a:spcAft>
                      </a:pPr>
                      <a:r>
                        <a:rPr lang="ar-SA" sz="1200">
                          <a:latin typeface="Times New Roman" pitchFamily="18" charset="0"/>
                          <a:cs typeface="Times New Roman" pitchFamily="18" charset="0"/>
                        </a:rPr>
                        <a:t> بمكتبة معهد علم المكتبات والتوثيق جامعة قسنطينة</a:t>
                      </a:r>
                      <a:r>
                        <a:rPr lang="fr-FR" sz="1200">
                          <a:latin typeface="Times New Roman" pitchFamily="18" charset="0"/>
                          <a:cs typeface="Times New Roman" pitchFamily="18" charset="0"/>
                        </a:rPr>
                        <a:t> LibQUAL </a:t>
                      </a:r>
                    </a:p>
                    <a:p>
                      <a:pPr algn="ctr">
                        <a:lnSpc>
                          <a:spcPct val="115000"/>
                        </a:lnSpc>
                        <a:spcAft>
                          <a:spcPts val="600"/>
                        </a:spcAft>
                      </a:pPr>
                      <a:r>
                        <a:rPr lang="ar-SA" sz="1200">
                          <a:latin typeface="Times New Roman" pitchFamily="18" charset="0"/>
                          <a:cs typeface="Times New Roman" pitchFamily="18" charset="0"/>
                        </a:rPr>
                        <a:t>مريم بولحليب – جامعة قسنطينة 02 </a:t>
                      </a:r>
                      <a:endParaRPr lang="fr-FR" sz="1200">
                        <a:latin typeface="Times New Roman" pitchFamily="18" charset="0"/>
                        <a:ea typeface="Calibri"/>
                        <a:cs typeface="Times New Roman" pitchFamily="18" charset="0"/>
                      </a:endParaRPr>
                    </a:p>
                  </a:txBody>
                  <a:tcPr marL="65866" marR="65866" marT="0" marB="0"/>
                </a:tc>
              </a:tr>
              <a:tr h="182908">
                <a:tc>
                  <a:txBody>
                    <a:bodyPr/>
                    <a:lstStyle/>
                    <a:p>
                      <a:pPr algn="ctr" rtl="0">
                        <a:lnSpc>
                          <a:spcPct val="115000"/>
                        </a:lnSpc>
                        <a:spcAft>
                          <a:spcPts val="0"/>
                        </a:spcAft>
                      </a:pPr>
                      <a:r>
                        <a:rPr lang="fr-FR" sz="1200">
                          <a:latin typeface="Times New Roman" pitchFamily="18" charset="0"/>
                          <a:cs typeface="Times New Roman" pitchFamily="18" charset="0"/>
                        </a:rPr>
                        <a:t>12 H 20 – 13 H 00</a:t>
                      </a:r>
                      <a:endParaRPr lang="fr-FR" sz="120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Débat</a:t>
                      </a:r>
                      <a:endParaRPr lang="fr-FR" sz="1200">
                        <a:latin typeface="Times New Roman" pitchFamily="18" charset="0"/>
                        <a:ea typeface="Calibri"/>
                        <a:cs typeface="Times New Roman" pitchFamily="18" charset="0"/>
                      </a:endParaRPr>
                    </a:p>
                  </a:txBody>
                  <a:tcPr marL="65866" marR="65866" marT="0" marB="0"/>
                </a:tc>
              </a:tr>
              <a:tr h="182908">
                <a:tc>
                  <a:txBody>
                    <a:bodyPr/>
                    <a:lstStyle/>
                    <a:p>
                      <a:pPr algn="ctr">
                        <a:lnSpc>
                          <a:spcPct val="115000"/>
                        </a:lnSpc>
                        <a:spcAft>
                          <a:spcPts val="0"/>
                        </a:spcAft>
                      </a:pPr>
                      <a:r>
                        <a:rPr lang="fr-FR" sz="1200" dirty="0">
                          <a:latin typeface="Times New Roman" pitchFamily="18" charset="0"/>
                          <a:cs typeface="Times New Roman" pitchFamily="18" charset="0"/>
                        </a:rPr>
                        <a:t>13 H 00 - 14 H 00</a:t>
                      </a:r>
                      <a:endParaRPr lang="fr-FR" sz="1200" dirty="0">
                        <a:latin typeface="Times New Roman" pitchFamily="18" charset="0"/>
                        <a:ea typeface="Calibri"/>
                        <a:cs typeface="Times New Roman" pitchFamily="18" charset="0"/>
                      </a:endParaRPr>
                    </a:p>
                  </a:txBody>
                  <a:tcPr marL="65866" marR="65866" marT="0" marB="0" anchor="ctr"/>
                </a:tc>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Déjeuner</a:t>
                      </a:r>
                      <a:endParaRPr lang="fr-FR" sz="1200" dirty="0">
                        <a:latin typeface="Times New Roman" pitchFamily="18" charset="0"/>
                        <a:ea typeface="Calibri"/>
                        <a:cs typeface="Times New Roman" pitchFamily="18" charset="0"/>
                      </a:endParaRPr>
                    </a:p>
                  </a:txBody>
                  <a:tcPr marL="65866" marR="65866" marT="0" marB="0"/>
                </a:tc>
              </a:tr>
            </a:tbl>
          </a:graphicData>
        </a:graphic>
      </p:graphicFrame>
      <p:sp>
        <p:nvSpPr>
          <p:cNvPr id="7" name="Rectangle 6"/>
          <p:cNvSpPr/>
          <p:nvPr/>
        </p:nvSpPr>
        <p:spPr>
          <a:xfrm>
            <a:off x="1214414" y="214290"/>
            <a:ext cx="2941831"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fr-FR" b="1" dirty="0" smtClean="0"/>
              <a:t>JOURNEE DU 15/05/2014</a:t>
            </a:r>
            <a:endParaRPr lang="fr-FR" dirty="0"/>
          </a:p>
        </p:txBody>
      </p:sp>
      <p:graphicFrame>
        <p:nvGraphicFramePr>
          <p:cNvPr id="8" name="Tableau 7"/>
          <p:cNvGraphicFramePr>
            <a:graphicFrameLocks noGrp="1"/>
          </p:cNvGraphicFramePr>
          <p:nvPr/>
        </p:nvGraphicFramePr>
        <p:xfrm>
          <a:off x="1142976" y="714356"/>
          <a:ext cx="7715304" cy="357190"/>
        </p:xfrm>
        <a:graphic>
          <a:graphicData uri="http://schemas.openxmlformats.org/drawingml/2006/table">
            <a:tbl>
              <a:tblPr>
                <a:tableStyleId>{3C2FFA5D-87B4-456A-9821-1D502468CF0F}</a:tableStyleId>
              </a:tblPr>
              <a:tblGrid>
                <a:gridCol w="1703539"/>
                <a:gridCol w="6011765"/>
              </a:tblGrid>
              <a:tr h="357190">
                <a:tc>
                  <a:txBody>
                    <a:bodyPr/>
                    <a:lstStyle/>
                    <a:p>
                      <a:pPr algn="ctr">
                        <a:lnSpc>
                          <a:spcPct val="115000"/>
                        </a:lnSpc>
                        <a:spcAft>
                          <a:spcPts val="0"/>
                        </a:spcAft>
                      </a:pPr>
                      <a:r>
                        <a:rPr lang="fr-FR" sz="1200" dirty="0"/>
                        <a:t>8 H 00 – 09 H 15</a:t>
                      </a:r>
                      <a:endParaRPr lang="fr-FR" sz="1200" dirty="0">
                        <a:latin typeface="Calibri"/>
                        <a:ea typeface="Calibri"/>
                        <a:cs typeface="Arial"/>
                      </a:endParaRPr>
                    </a:p>
                  </a:txBody>
                  <a:tcPr marL="65866" marR="65866" marT="0" marB="0" anchor="ctr"/>
                </a:tc>
                <a:tc>
                  <a:txBody>
                    <a:bodyPr/>
                    <a:lstStyle/>
                    <a:p>
                      <a:pPr algn="ctr">
                        <a:lnSpc>
                          <a:spcPct val="115000"/>
                        </a:lnSpc>
                        <a:spcAft>
                          <a:spcPts val="0"/>
                        </a:spcAft>
                      </a:pPr>
                      <a:r>
                        <a:rPr lang="fr-FR" sz="1200" dirty="0"/>
                        <a:t>Accueil </a:t>
                      </a:r>
                      <a:endParaRPr lang="fr-FR" sz="1200" dirty="0">
                        <a:latin typeface="Calibri"/>
                        <a:ea typeface="Calibri"/>
                        <a:cs typeface="Arial"/>
                      </a:endParaRPr>
                    </a:p>
                  </a:txBody>
                  <a:tcPr marL="65866" marR="65866" marT="0" marB="0"/>
                </a:tc>
              </a:tr>
            </a:tbl>
          </a:graphicData>
        </a:graphic>
      </p:graphicFrame>
      <p:sp>
        <p:nvSpPr>
          <p:cNvPr id="9" name="Rectangle 2"/>
          <p:cNvSpPr>
            <a:spLocks noChangeArrowheads="1"/>
          </p:cNvSpPr>
          <p:nvPr/>
        </p:nvSpPr>
        <p:spPr bwMode="auto">
          <a:xfrm>
            <a:off x="1142976" y="1071546"/>
            <a:ext cx="697466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sng" strike="noStrike" cap="none" normalizeH="0" baseline="0" dirty="0" smtClean="0">
                <a:ln>
                  <a:noFill/>
                </a:ln>
                <a:solidFill>
                  <a:schemeClr val="tx1"/>
                </a:solidFill>
                <a:effectLst/>
                <a:latin typeface="Tw Cen MT" pitchFamily="34" charset="0"/>
                <a:ea typeface="Calibri" pitchFamily="34" charset="0"/>
                <a:cs typeface="Arabic Transparent" charset="0"/>
              </a:rPr>
              <a:t>S</a:t>
            </a:r>
            <a:r>
              <a:rPr kumimoji="0" lang="fr-FR" sz="1400" b="1" i="0" u="sng" strike="noStrike" cap="none" normalizeH="0" baseline="0" dirty="0" smtClean="0">
                <a:ln>
                  <a:noFill/>
                </a:ln>
                <a:solidFill>
                  <a:schemeClr val="tx1"/>
                </a:solidFill>
                <a:effectLst/>
                <a:latin typeface="Calibri"/>
                <a:ea typeface="Calibri" pitchFamily="34" charset="0"/>
                <a:cs typeface="Arabic Transparent" charset="0"/>
              </a:rPr>
              <a:t>é</a:t>
            </a:r>
            <a:r>
              <a:rPr kumimoji="0" lang="fr-FR" sz="1400" b="1" i="0" u="sng" strike="noStrike" cap="none" normalizeH="0" baseline="0" dirty="0" smtClean="0">
                <a:ln>
                  <a:noFill/>
                </a:ln>
                <a:solidFill>
                  <a:schemeClr val="tx1"/>
                </a:solidFill>
                <a:effectLst/>
                <a:latin typeface="Tw Cen MT" pitchFamily="34" charset="0"/>
                <a:ea typeface="Calibri" pitchFamily="34" charset="0"/>
                <a:cs typeface="Arabic Transparent" charset="0"/>
              </a:rPr>
              <a:t>ance  04</a:t>
            </a:r>
            <a:r>
              <a:rPr kumimoji="0" lang="fr-FR" sz="1400" b="1" i="0" u="none" strike="noStrike" cap="none" normalizeH="0" baseline="0" dirty="0" smtClean="0">
                <a:ln>
                  <a:noFill/>
                </a:ln>
                <a:solidFill>
                  <a:schemeClr val="tx1"/>
                </a:solidFill>
                <a:effectLst/>
                <a:latin typeface="Calibri"/>
                <a:ea typeface="Calibri" pitchFamily="34" charset="0"/>
                <a:cs typeface="Arabic Transparent" charset="0"/>
              </a:rPr>
              <a:t> </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 TIC et services d</a:t>
            </a:r>
            <a:r>
              <a:rPr kumimoji="0" lang="fr-FR" sz="1400" b="1" i="0" u="none" strike="noStrike" cap="none" normalizeH="0" baseline="0" dirty="0" smtClean="0">
                <a:ln>
                  <a:noFill/>
                </a:ln>
                <a:solidFill>
                  <a:schemeClr val="tx1"/>
                </a:solidFill>
                <a:effectLst/>
                <a:latin typeface="Calibri"/>
                <a:ea typeface="Calibri" pitchFamily="34" charset="0"/>
                <a:cs typeface="Arabic Transparent" charset="0"/>
              </a:rPr>
              <a:t>’</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information dans les biblioth</a:t>
            </a:r>
            <a:r>
              <a:rPr kumimoji="0" lang="fr-FR" sz="1400" b="1" i="0" u="none" strike="noStrike" cap="none" normalizeH="0" baseline="0" dirty="0" smtClean="0">
                <a:ln>
                  <a:noFill/>
                </a:ln>
                <a:solidFill>
                  <a:schemeClr val="tx1"/>
                </a:solidFill>
                <a:effectLst/>
                <a:latin typeface="Calibri"/>
                <a:ea typeface="Calibri" pitchFamily="34" charset="0"/>
                <a:cs typeface="Arabic Transparent" charset="0"/>
              </a:rPr>
              <a:t>è</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ques universitaires Alg</a:t>
            </a:r>
            <a:r>
              <a:rPr kumimoji="0" lang="fr-FR" sz="1400" b="1" i="0" u="none" strike="noStrike" cap="none" normalizeH="0" baseline="0" dirty="0" smtClean="0">
                <a:ln>
                  <a:noFill/>
                </a:ln>
                <a:solidFill>
                  <a:schemeClr val="tx1"/>
                </a:solidFill>
                <a:effectLst/>
                <a:latin typeface="Calibri"/>
                <a:ea typeface="Calibri" pitchFamily="34" charset="0"/>
                <a:cs typeface="Arabic Transparent" charset="0"/>
              </a:rPr>
              <a:t>é</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riennes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Président</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 : Mr </a:t>
            </a:r>
            <a:r>
              <a:rPr kumimoji="0" lang="fr-FR" sz="1400" b="1" i="0" u="none" strike="noStrike" cap="none" normalizeH="0" baseline="0" dirty="0" err="1" smtClean="0">
                <a:ln>
                  <a:noFill/>
                </a:ln>
                <a:solidFill>
                  <a:schemeClr val="tx1"/>
                </a:solidFill>
                <a:effectLst/>
                <a:latin typeface="Tw Cen MT" pitchFamily="34" charset="0"/>
                <a:ea typeface="Calibri" pitchFamily="34" charset="0"/>
                <a:cs typeface="Arabic Transparent" charset="0"/>
              </a:rPr>
              <a:t>Allahoum</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 Rabah / Rapporteur : </a:t>
            </a:r>
            <a:r>
              <a:rPr kumimoji="0" lang="fr-FR" sz="1400" b="1" i="0" u="none" strike="noStrike" cap="none" normalizeH="0" baseline="0" dirty="0" err="1" smtClean="0">
                <a:ln>
                  <a:noFill/>
                </a:ln>
                <a:solidFill>
                  <a:schemeClr val="tx1"/>
                </a:solidFill>
                <a:effectLst/>
                <a:latin typeface="Tw Cen MT" pitchFamily="34" charset="0"/>
                <a:ea typeface="Calibri" pitchFamily="34" charset="0"/>
                <a:cs typeface="Arabic Transparent" charset="0"/>
              </a:rPr>
              <a:t>Meftouh</a:t>
            </a:r>
            <a:r>
              <a:rPr kumimoji="0" lang="fr-FR" sz="1400" b="1" i="0" u="none" strike="noStrike" cap="none" normalizeH="0" baseline="0" dirty="0" smtClean="0">
                <a:ln>
                  <a:noFill/>
                </a:ln>
                <a:solidFill>
                  <a:schemeClr val="tx1"/>
                </a:solidFill>
                <a:effectLst/>
                <a:latin typeface="Tw Cen MT" pitchFamily="34" charset="0"/>
                <a:ea typeface="Calibri" pitchFamily="34" charset="0"/>
                <a:cs typeface="Arabic Transparent" charset="0"/>
              </a:rPr>
              <a:t> </a:t>
            </a:r>
            <a:r>
              <a:rPr kumimoji="0" lang="fr-FR" sz="1400" b="1" i="0" u="none" strike="noStrike" cap="none" normalizeH="0" baseline="0" dirty="0" err="1" smtClean="0">
                <a:ln>
                  <a:noFill/>
                </a:ln>
                <a:solidFill>
                  <a:schemeClr val="tx1"/>
                </a:solidFill>
                <a:effectLst/>
                <a:latin typeface="Tw Cen MT" pitchFamily="34" charset="0"/>
                <a:ea typeface="Calibri" pitchFamily="34" charset="0"/>
                <a:cs typeface="Arabic Transparent" charset="0"/>
              </a:rPr>
              <a:t>Nourreddine</a:t>
            </a:r>
            <a:r>
              <a:rPr kumimoji="0" lang="fr-FR" sz="14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12</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417"/>
                                        </p:tgtEl>
                                        <p:attrNameLst>
                                          <p:attrName>style.visibility</p:attrName>
                                        </p:attrNameLst>
                                      </p:cBhvr>
                                      <p:to>
                                        <p:strVal val="visible"/>
                                      </p:to>
                                    </p:set>
                                    <p:anim calcmode="lin" valueType="num">
                                      <p:cBhvr additive="base">
                                        <p:cTn id="31" dur="500" fill="hold"/>
                                        <p:tgtEl>
                                          <p:spTgt spid="60417"/>
                                        </p:tgtEl>
                                        <p:attrNameLst>
                                          <p:attrName>ppt_x</p:attrName>
                                        </p:attrNameLst>
                                      </p:cBhvr>
                                      <p:tavLst>
                                        <p:tav tm="0">
                                          <p:val>
                                            <p:strVal val="#ppt_x"/>
                                          </p:val>
                                        </p:tav>
                                        <p:tav tm="100000">
                                          <p:val>
                                            <p:strVal val="#ppt_x"/>
                                          </p:val>
                                        </p:tav>
                                      </p:tavLst>
                                    </p:anim>
                                    <p:anim calcmode="lin" valueType="num">
                                      <p:cBhvr additive="base">
                                        <p:cTn id="32" dur="500" fill="hold"/>
                                        <p:tgtEl>
                                          <p:spTgt spid="604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7" grpId="0"/>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142976" y="500042"/>
          <a:ext cx="7429552" cy="2214576"/>
        </p:xfrm>
        <a:graphic>
          <a:graphicData uri="http://schemas.openxmlformats.org/drawingml/2006/table">
            <a:tbl>
              <a:tblPr>
                <a:tableStyleId>{3C2FFA5D-87B4-456A-9821-1D502468CF0F}</a:tableStyleId>
              </a:tblPr>
              <a:tblGrid>
                <a:gridCol w="1640446"/>
                <a:gridCol w="5789106"/>
              </a:tblGrid>
              <a:tr h="738192">
                <a:tc gridSpan="2">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Séance  de Clôture</a:t>
                      </a:r>
                      <a:endParaRPr lang="fr-FR" sz="1200" dirty="0">
                        <a:latin typeface="Times New Roman" pitchFamily="18" charset="0"/>
                        <a:ea typeface="Calibri"/>
                        <a:cs typeface="Times New Roman" pitchFamily="18" charset="0"/>
                      </a:endParaRPr>
                    </a:p>
                  </a:txBody>
                  <a:tcPr marL="65866" marR="65866" marT="0" marB="0"/>
                </a:tc>
                <a:tc hMerge="1">
                  <a:txBody>
                    <a:bodyPr/>
                    <a:lstStyle/>
                    <a:p>
                      <a:endParaRPr lang="fr-FR"/>
                    </a:p>
                  </a:txBody>
                  <a:tcPr/>
                </a:tc>
              </a:tr>
              <a:tr h="738192">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14 H 00 – 14 H 30</a:t>
                      </a:r>
                      <a:endParaRPr lang="fr-FR" sz="1200" dirty="0">
                        <a:latin typeface="Times New Roman" pitchFamily="18" charset="0"/>
                        <a:ea typeface="Calibri"/>
                        <a:cs typeface="Times New Roman" pitchFamily="18" charset="0"/>
                      </a:endParaRPr>
                    </a:p>
                  </a:txBody>
                  <a:tcPr marL="65866" marR="65866" marT="0" marB="0"/>
                </a:tc>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Lecture des recommandations et lecture du rapport final</a:t>
                      </a:r>
                      <a:endParaRPr lang="fr-FR" sz="1200" dirty="0">
                        <a:latin typeface="Times New Roman" pitchFamily="18" charset="0"/>
                        <a:ea typeface="Calibri"/>
                        <a:cs typeface="Times New Roman" pitchFamily="18" charset="0"/>
                      </a:endParaRPr>
                    </a:p>
                  </a:txBody>
                  <a:tcPr marL="65866" marR="65866" marT="0" marB="0"/>
                </a:tc>
              </a:tr>
              <a:tr h="738192">
                <a:tc>
                  <a:txBody>
                    <a:bodyPr/>
                    <a:lstStyle/>
                    <a:p>
                      <a:pPr algn="ctr">
                        <a:lnSpc>
                          <a:spcPct val="115000"/>
                        </a:lnSpc>
                        <a:spcBef>
                          <a:spcPts val="600"/>
                        </a:spcBef>
                        <a:spcAft>
                          <a:spcPts val="600"/>
                        </a:spcAft>
                      </a:pPr>
                      <a:r>
                        <a:rPr lang="fr-FR" sz="1200">
                          <a:latin typeface="Times New Roman" pitchFamily="18" charset="0"/>
                          <a:cs typeface="Times New Roman" pitchFamily="18" charset="0"/>
                        </a:rPr>
                        <a:t>14 H 30 – 15 H 00</a:t>
                      </a:r>
                      <a:endParaRPr lang="fr-FR" sz="1200">
                        <a:latin typeface="Times New Roman" pitchFamily="18" charset="0"/>
                        <a:ea typeface="Calibri"/>
                        <a:cs typeface="Times New Roman" pitchFamily="18" charset="0"/>
                      </a:endParaRPr>
                    </a:p>
                  </a:txBody>
                  <a:tcPr marL="65866" marR="65866" marT="0" marB="0"/>
                </a:tc>
                <a:tc>
                  <a:txBody>
                    <a:bodyPr/>
                    <a:lstStyle/>
                    <a:p>
                      <a:pPr algn="ctr">
                        <a:lnSpc>
                          <a:spcPct val="115000"/>
                        </a:lnSpc>
                        <a:spcBef>
                          <a:spcPts val="600"/>
                        </a:spcBef>
                        <a:spcAft>
                          <a:spcPts val="600"/>
                        </a:spcAft>
                      </a:pPr>
                      <a:r>
                        <a:rPr lang="fr-FR" sz="1200" dirty="0">
                          <a:latin typeface="Times New Roman" pitchFamily="18" charset="0"/>
                          <a:cs typeface="Times New Roman" pitchFamily="18" charset="0"/>
                        </a:rPr>
                        <a:t>Distribution des attestations</a:t>
                      </a:r>
                      <a:endParaRPr lang="fr-FR" sz="1200" dirty="0">
                        <a:latin typeface="Times New Roman" pitchFamily="18" charset="0"/>
                        <a:ea typeface="Calibri"/>
                        <a:cs typeface="Times New Roman" pitchFamily="18" charset="0"/>
                      </a:endParaRPr>
                    </a:p>
                  </a:txBody>
                  <a:tcPr marL="65866" marR="65866" marT="0" marB="0"/>
                </a:tc>
              </a:tr>
            </a:tbl>
          </a:graphicData>
        </a:graphic>
      </p:graphicFrame>
      <p:sp>
        <p:nvSpPr>
          <p:cNvPr id="6144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13</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0166" y="274638"/>
            <a:ext cx="7433522" cy="939784"/>
          </a:xfrm>
        </p:spPr>
        <p:txBody>
          <a:bodyPr>
            <a:normAutofit/>
          </a:bodyPr>
          <a:lstStyle/>
          <a:p>
            <a:r>
              <a:rPr lang="fr-FR" sz="2800" b="1" dirty="0" smtClean="0">
                <a:solidFill>
                  <a:srgbClr val="00B0F0"/>
                </a:solidFill>
              </a:rPr>
              <a:t>Titres des communications:</a:t>
            </a:r>
            <a:endParaRPr lang="fr-FR" sz="2800" b="1" dirty="0">
              <a:solidFill>
                <a:srgbClr val="00B0F0"/>
              </a:solidFill>
            </a:endParaRPr>
          </a:p>
        </p:txBody>
      </p:sp>
      <p:sp>
        <p:nvSpPr>
          <p:cNvPr id="3" name="Espace réservé du contenu 2"/>
          <p:cNvSpPr>
            <a:spLocks noGrp="1"/>
          </p:cNvSpPr>
          <p:nvPr>
            <p:ph idx="1"/>
          </p:nvPr>
        </p:nvSpPr>
        <p:spPr/>
        <p:txBody>
          <a:bodyPr>
            <a:normAutofit/>
          </a:bodyPr>
          <a:lstStyle/>
          <a:p>
            <a:pPr>
              <a:buNone/>
            </a:pPr>
            <a:r>
              <a:rPr lang="fr-FR" sz="1800" b="1" dirty="0" smtClean="0"/>
              <a:t>1- Langue Française:</a:t>
            </a:r>
            <a:endParaRPr lang="fr-FR" sz="1800" b="1" dirty="0"/>
          </a:p>
        </p:txBody>
      </p:sp>
      <p:graphicFrame>
        <p:nvGraphicFramePr>
          <p:cNvPr id="4" name="Tableau 3"/>
          <p:cNvGraphicFramePr>
            <a:graphicFrameLocks noGrp="1"/>
          </p:cNvGraphicFramePr>
          <p:nvPr/>
        </p:nvGraphicFramePr>
        <p:xfrm>
          <a:off x="1500166" y="2285992"/>
          <a:ext cx="6715173" cy="3357587"/>
        </p:xfrm>
        <a:graphic>
          <a:graphicData uri="http://schemas.openxmlformats.org/drawingml/2006/table">
            <a:tbl>
              <a:tblPr firstRow="1" bandRow="1">
                <a:tableStyleId>{5C22544A-7EE6-4342-B048-85BDC9FD1C3A}</a:tableStyleId>
              </a:tblPr>
              <a:tblGrid>
                <a:gridCol w="708246"/>
                <a:gridCol w="4249475"/>
                <a:gridCol w="1757452"/>
              </a:tblGrid>
              <a:tr h="758165">
                <a:tc>
                  <a:txBody>
                    <a:bodyPr/>
                    <a:lstStyle/>
                    <a:p>
                      <a:r>
                        <a:rPr lang="fr-FR" dirty="0" smtClean="0"/>
                        <a:t>N°</a:t>
                      </a:r>
                      <a:endParaRPr lang="fr-FR" dirty="0"/>
                    </a:p>
                  </a:txBody>
                  <a:tcPr/>
                </a:tc>
                <a:tc>
                  <a:txBody>
                    <a:bodyPr/>
                    <a:lstStyle/>
                    <a:p>
                      <a:pPr algn="ctr"/>
                      <a:r>
                        <a:rPr lang="fr-FR" dirty="0" smtClean="0"/>
                        <a:t>Titre</a:t>
                      </a:r>
                      <a:endParaRPr lang="fr-FR" dirty="0"/>
                    </a:p>
                  </a:txBody>
                  <a:tcPr/>
                </a:tc>
                <a:tc>
                  <a:txBody>
                    <a:bodyPr/>
                    <a:lstStyle/>
                    <a:p>
                      <a:r>
                        <a:rPr lang="fr-FR" dirty="0" smtClean="0"/>
                        <a:t>Communicant</a:t>
                      </a:r>
                      <a:endParaRPr lang="fr-FR" dirty="0"/>
                    </a:p>
                  </a:txBody>
                  <a:tcPr/>
                </a:tc>
              </a:tr>
              <a:tr h="1083092">
                <a:tc>
                  <a:txBody>
                    <a:bodyPr/>
                    <a:lstStyle/>
                    <a:p>
                      <a:r>
                        <a:rPr lang="fr-FR" dirty="0" smtClean="0"/>
                        <a:t>1</a:t>
                      </a:r>
                      <a:endParaRPr lang="fr-FR" dirty="0"/>
                    </a:p>
                  </a:txBody>
                  <a:tcPr/>
                </a:tc>
                <a:tc>
                  <a:txBody>
                    <a:bodyPr/>
                    <a:lstStyle/>
                    <a:p>
                      <a:r>
                        <a:rPr lang="fr-FR" dirty="0" smtClean="0"/>
                        <a:t>Double expérience de coopération nationale</a:t>
                      </a:r>
                      <a:endParaRPr lang="fr-FR" dirty="0"/>
                    </a:p>
                  </a:txBody>
                  <a:tcPr/>
                </a:tc>
                <a:tc>
                  <a:txBody>
                    <a:bodyPr/>
                    <a:lstStyle/>
                    <a:p>
                      <a:r>
                        <a:rPr lang="fr-FR" dirty="0" err="1" smtClean="0"/>
                        <a:t>Zerari</a:t>
                      </a:r>
                      <a:r>
                        <a:rPr lang="fr-FR" dirty="0" smtClean="0"/>
                        <a:t> </a:t>
                      </a:r>
                      <a:r>
                        <a:rPr lang="fr-FR" dirty="0" err="1" smtClean="0"/>
                        <a:t>farida</a:t>
                      </a:r>
                      <a:endParaRPr lang="fr-FR" dirty="0" smtClean="0"/>
                    </a:p>
                    <a:p>
                      <a:r>
                        <a:rPr lang="fr-FR" dirty="0" err="1" smtClean="0"/>
                        <a:t>Meftouh</a:t>
                      </a:r>
                      <a:r>
                        <a:rPr lang="fr-FR" dirty="0" smtClean="0"/>
                        <a:t> </a:t>
                      </a:r>
                      <a:r>
                        <a:rPr lang="fr-FR" dirty="0" err="1" smtClean="0"/>
                        <a:t>Noureddine</a:t>
                      </a:r>
                      <a:endParaRPr lang="fr-FR" dirty="0"/>
                    </a:p>
                  </a:txBody>
                  <a:tcPr/>
                </a:tc>
              </a:tr>
              <a:tr h="758165">
                <a:tc>
                  <a:txBody>
                    <a:bodyPr/>
                    <a:lstStyle/>
                    <a:p>
                      <a:r>
                        <a:rPr lang="fr-FR" dirty="0" smtClean="0"/>
                        <a:t>2</a:t>
                      </a:r>
                      <a:endParaRPr lang="fr-FR" dirty="0"/>
                    </a:p>
                  </a:txBody>
                  <a:tcPr/>
                </a:tc>
                <a:tc>
                  <a:txBody>
                    <a:bodyPr/>
                    <a:lstStyle/>
                    <a:p>
                      <a:r>
                        <a:rPr lang="fr-FR" dirty="0" smtClean="0"/>
                        <a:t>La gestion et le développement des collections dans les bibliothèques</a:t>
                      </a:r>
                      <a:endParaRPr lang="fr-FR" dirty="0"/>
                    </a:p>
                  </a:txBody>
                  <a:tcPr/>
                </a:tc>
                <a:tc>
                  <a:txBody>
                    <a:bodyPr/>
                    <a:lstStyle/>
                    <a:p>
                      <a:r>
                        <a:rPr lang="fr-FR" dirty="0" err="1" smtClean="0"/>
                        <a:t>Hamitouche</a:t>
                      </a:r>
                      <a:r>
                        <a:rPr lang="fr-FR" dirty="0" smtClean="0"/>
                        <a:t> Mourad</a:t>
                      </a:r>
                      <a:endParaRPr lang="fr-FR" dirty="0"/>
                    </a:p>
                  </a:txBody>
                  <a:tcPr/>
                </a:tc>
              </a:tr>
              <a:tr h="758165">
                <a:tc>
                  <a:txBody>
                    <a:bodyPr/>
                    <a:lstStyle/>
                    <a:p>
                      <a:r>
                        <a:rPr lang="fr-FR" dirty="0" smtClean="0"/>
                        <a:t>3</a:t>
                      </a:r>
                      <a:endParaRPr lang="fr-FR" dirty="0"/>
                    </a:p>
                  </a:txBody>
                  <a:tcPr/>
                </a:tc>
                <a:tc>
                  <a:txBody>
                    <a:bodyPr/>
                    <a:lstStyle/>
                    <a:p>
                      <a:r>
                        <a:rPr lang="fr-FR" dirty="0" smtClean="0"/>
                        <a:t>Le</a:t>
                      </a:r>
                      <a:r>
                        <a:rPr lang="fr-FR" baseline="0" dirty="0" smtClean="0"/>
                        <a:t> service de référence dans les bibliothèques universitaires Algérienne</a:t>
                      </a:r>
                      <a:endParaRPr lang="fr-FR" dirty="0"/>
                    </a:p>
                  </a:txBody>
                  <a:tcPr/>
                </a:tc>
                <a:tc>
                  <a:txBody>
                    <a:bodyPr/>
                    <a:lstStyle/>
                    <a:p>
                      <a:r>
                        <a:rPr lang="fr-FR" dirty="0" smtClean="0"/>
                        <a:t> </a:t>
                      </a:r>
                      <a:r>
                        <a:rPr lang="fr-FR" dirty="0" err="1" smtClean="0"/>
                        <a:t>Benoumelghar</a:t>
                      </a:r>
                      <a:r>
                        <a:rPr lang="fr-FR" dirty="0" smtClean="0"/>
                        <a:t> Hakim</a:t>
                      </a:r>
                      <a:endParaRPr lang="fr-FR" dirty="0"/>
                    </a:p>
                  </a:txBody>
                  <a:tcPr/>
                </a:tc>
              </a:tr>
            </a:tbl>
          </a:graphicData>
        </a:graphic>
      </p:graphicFrame>
      <p:sp>
        <p:nvSpPr>
          <p:cNvPr id="5" name="Espace réservé du numéro de diapositive 4"/>
          <p:cNvSpPr>
            <a:spLocks noGrp="1"/>
          </p:cNvSpPr>
          <p:nvPr>
            <p:ph type="sldNum" sz="quarter" idx="12"/>
          </p:nvPr>
        </p:nvSpPr>
        <p:spPr/>
        <p:txBody>
          <a:bodyPr/>
          <a:lstStyle/>
          <a:p>
            <a:fld id="{CF4668DC-857F-487D-BFFA-8C0CA5037977}" type="slidenum">
              <a:rPr lang="fr-BE" smtClean="0"/>
              <a:pPr/>
              <a:t>14</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1538" y="285728"/>
            <a:ext cx="7498080" cy="4800600"/>
          </a:xfrm>
        </p:spPr>
        <p:txBody>
          <a:bodyPr>
            <a:normAutofit/>
          </a:bodyPr>
          <a:lstStyle/>
          <a:p>
            <a:pPr>
              <a:buNone/>
            </a:pPr>
            <a:r>
              <a:rPr lang="fr-FR" sz="1800" b="1" dirty="0" smtClean="0"/>
              <a:t>2- Langue Arabe </a:t>
            </a:r>
            <a:endParaRPr lang="fr-FR" sz="1800" b="1" dirty="0"/>
          </a:p>
        </p:txBody>
      </p:sp>
      <p:graphicFrame>
        <p:nvGraphicFramePr>
          <p:cNvPr id="5" name="Tableau 4"/>
          <p:cNvGraphicFramePr>
            <a:graphicFrameLocks noGrp="1"/>
          </p:cNvGraphicFramePr>
          <p:nvPr/>
        </p:nvGraphicFramePr>
        <p:xfrm>
          <a:off x="1214414" y="812383"/>
          <a:ext cx="7429551" cy="5828216"/>
        </p:xfrm>
        <a:graphic>
          <a:graphicData uri="http://schemas.openxmlformats.org/drawingml/2006/table">
            <a:tbl>
              <a:tblPr firstRow="1" bandRow="1">
                <a:tableStyleId>{5C22544A-7EE6-4342-B048-85BDC9FD1C3A}</a:tableStyleId>
              </a:tblPr>
              <a:tblGrid>
                <a:gridCol w="3927509"/>
                <a:gridCol w="2644787"/>
                <a:gridCol w="857255"/>
              </a:tblGrid>
              <a:tr h="355511">
                <a:tc>
                  <a:txBody>
                    <a:bodyPr/>
                    <a:lstStyle/>
                    <a:p>
                      <a:pPr algn="ctr"/>
                      <a:r>
                        <a:rPr lang="ar-DZ" dirty="0" smtClean="0"/>
                        <a:t>عنوان المداخلة</a:t>
                      </a:r>
                      <a:endParaRPr lang="fr-FR" dirty="0"/>
                    </a:p>
                  </a:txBody>
                  <a:tcPr/>
                </a:tc>
                <a:tc>
                  <a:txBody>
                    <a:bodyPr/>
                    <a:lstStyle/>
                    <a:p>
                      <a:pPr algn="r"/>
                      <a:r>
                        <a:rPr lang="ar-DZ" dirty="0" smtClean="0"/>
                        <a:t>المتدخل</a:t>
                      </a:r>
                      <a:endParaRPr lang="fr-FR" dirty="0"/>
                    </a:p>
                  </a:txBody>
                  <a:tcPr/>
                </a:tc>
                <a:tc>
                  <a:txBody>
                    <a:bodyPr/>
                    <a:lstStyle/>
                    <a:p>
                      <a:pPr algn="r"/>
                      <a:r>
                        <a:rPr lang="ar-DZ" dirty="0" smtClean="0"/>
                        <a:t>الرقم</a:t>
                      </a:r>
                      <a:endParaRPr lang="fr-FR" dirty="0"/>
                    </a:p>
                  </a:txBody>
                  <a:tcPr/>
                </a:tc>
              </a:tr>
              <a:tr h="474278">
                <a:tc>
                  <a:txBody>
                    <a:bodyPr/>
                    <a:lstStyle/>
                    <a:p>
                      <a:pPr algn="r" rtl="1"/>
                      <a:r>
                        <a:rPr lang="ar-DZ" sz="1400" dirty="0" smtClean="0"/>
                        <a:t>نحو</a:t>
                      </a:r>
                      <a:r>
                        <a:rPr lang="ar-DZ" sz="1400" baseline="0" dirty="0" smtClean="0"/>
                        <a:t> جيل ثاني  من المكتبات الجامعية الجزائرية</a:t>
                      </a:r>
                      <a:endParaRPr lang="fr-FR" sz="1400" dirty="0"/>
                    </a:p>
                  </a:txBody>
                  <a:tcPr/>
                </a:tc>
                <a:tc>
                  <a:txBody>
                    <a:bodyPr/>
                    <a:lstStyle/>
                    <a:p>
                      <a:pPr algn="r"/>
                      <a:r>
                        <a:rPr lang="ar-DZ" sz="1400" dirty="0" smtClean="0"/>
                        <a:t>كمال </a:t>
                      </a:r>
                      <a:r>
                        <a:rPr lang="ar-DZ" sz="1400" dirty="0" err="1" smtClean="0"/>
                        <a:t>بطوش</a:t>
                      </a:r>
                      <a:r>
                        <a:rPr lang="ar-DZ" sz="1400" dirty="0" smtClean="0"/>
                        <a:t>/ سماح </a:t>
                      </a:r>
                      <a:r>
                        <a:rPr lang="ar-DZ" sz="1400" dirty="0" err="1" smtClean="0"/>
                        <a:t>قداري</a:t>
                      </a:r>
                      <a:endParaRPr lang="fr-FR" sz="1400" dirty="0"/>
                    </a:p>
                  </a:txBody>
                  <a:tcPr/>
                </a:tc>
                <a:tc>
                  <a:txBody>
                    <a:bodyPr/>
                    <a:lstStyle/>
                    <a:p>
                      <a:pPr algn="r"/>
                      <a:r>
                        <a:rPr lang="ar-DZ" sz="1400" dirty="0" smtClean="0"/>
                        <a:t>1</a:t>
                      </a:r>
                      <a:endParaRPr lang="fr-FR" sz="1400" dirty="0"/>
                    </a:p>
                  </a:txBody>
                  <a:tcPr/>
                </a:tc>
              </a:tr>
              <a:tr h="503641">
                <a:tc>
                  <a:txBody>
                    <a:bodyPr/>
                    <a:lstStyle/>
                    <a:p>
                      <a:pPr algn="r" rtl="1"/>
                      <a:r>
                        <a:rPr lang="ar-DZ" sz="1400" dirty="0" smtClean="0"/>
                        <a:t>قياس </a:t>
                      </a:r>
                      <a:r>
                        <a:rPr lang="ar-DZ" sz="1400" dirty="0" err="1" smtClean="0"/>
                        <a:t>و</a:t>
                      </a:r>
                      <a:r>
                        <a:rPr lang="ar-DZ" sz="1400" dirty="0" smtClean="0"/>
                        <a:t> تقييم  جودة الخدمات بالمكتبات الجامعية الجزائرية  </a:t>
                      </a:r>
                      <a:endParaRPr lang="fr-FR" sz="14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DZ" sz="1400" dirty="0" smtClean="0"/>
                        <a:t>مريم </a:t>
                      </a:r>
                      <a:r>
                        <a:rPr lang="ar-DZ" sz="1400" dirty="0" err="1" smtClean="0"/>
                        <a:t>بولحليب</a:t>
                      </a:r>
                      <a:endParaRPr lang="fr-FR" sz="1400" dirty="0" smtClean="0"/>
                    </a:p>
                    <a:p>
                      <a:pPr algn="r"/>
                      <a:endParaRPr lang="fr-FR" sz="1400" dirty="0"/>
                    </a:p>
                  </a:txBody>
                  <a:tcPr/>
                </a:tc>
                <a:tc>
                  <a:txBody>
                    <a:bodyPr/>
                    <a:lstStyle/>
                    <a:p>
                      <a:pPr algn="r"/>
                      <a:r>
                        <a:rPr lang="ar-DZ" sz="1400" dirty="0" smtClean="0"/>
                        <a:t>2</a:t>
                      </a:r>
                      <a:endParaRPr lang="fr-FR" sz="1400" dirty="0"/>
                    </a:p>
                  </a:txBody>
                  <a:tcPr/>
                </a:tc>
              </a:tr>
              <a:tr h="329494">
                <a:tc>
                  <a:txBody>
                    <a:bodyPr/>
                    <a:lstStyle/>
                    <a:p>
                      <a:pPr algn="r" rtl="1"/>
                      <a:r>
                        <a:rPr lang="ar-DZ" sz="1400" dirty="0" smtClean="0"/>
                        <a:t>المكتبات الجامعية الجزائرية على الخط</a:t>
                      </a:r>
                      <a:endParaRPr lang="fr-FR" sz="1400" dirty="0"/>
                    </a:p>
                  </a:txBody>
                  <a:tcPr/>
                </a:tc>
                <a:tc>
                  <a:txBody>
                    <a:bodyPr/>
                    <a:lstStyle/>
                    <a:p>
                      <a:pPr algn="r"/>
                      <a:r>
                        <a:rPr lang="ar-DZ" sz="1400" dirty="0" err="1" smtClean="0"/>
                        <a:t>عكنوش</a:t>
                      </a:r>
                      <a:r>
                        <a:rPr lang="ar-DZ" sz="1400" dirty="0" smtClean="0"/>
                        <a:t> نبيل / غانم نذير</a:t>
                      </a:r>
                      <a:endParaRPr lang="fr-FR" sz="1400" dirty="0"/>
                    </a:p>
                  </a:txBody>
                  <a:tcPr/>
                </a:tc>
                <a:tc>
                  <a:txBody>
                    <a:bodyPr/>
                    <a:lstStyle/>
                    <a:p>
                      <a:pPr algn="r"/>
                      <a:r>
                        <a:rPr lang="ar-DZ" sz="1400" dirty="0" smtClean="0"/>
                        <a:t>3</a:t>
                      </a:r>
                      <a:endParaRPr lang="fr-FR" sz="1400" dirty="0"/>
                    </a:p>
                  </a:txBody>
                  <a:tcPr/>
                </a:tc>
              </a:tr>
              <a:tr h="503641">
                <a:tc>
                  <a:txBody>
                    <a:bodyPr/>
                    <a:lstStyle/>
                    <a:p>
                      <a:pPr algn="r" rtl="1"/>
                      <a:r>
                        <a:rPr lang="ar-DZ" sz="1400" dirty="0" err="1" smtClean="0"/>
                        <a:t>الإستثمار</a:t>
                      </a:r>
                      <a:r>
                        <a:rPr lang="ar-DZ" sz="1400" dirty="0" smtClean="0"/>
                        <a:t> في رأس المال البشري</a:t>
                      </a:r>
                      <a:endParaRPr lang="fr-FR" sz="1400" dirty="0"/>
                    </a:p>
                  </a:txBody>
                  <a:tcPr/>
                </a:tc>
                <a:tc>
                  <a:txBody>
                    <a:bodyPr/>
                    <a:lstStyle/>
                    <a:p>
                      <a:pPr algn="r" rtl="1"/>
                      <a:r>
                        <a:rPr lang="ar-DZ" sz="1400" dirty="0" smtClean="0"/>
                        <a:t>بن </a:t>
                      </a:r>
                      <a:r>
                        <a:rPr lang="ar-DZ" sz="1400" dirty="0" err="1" smtClean="0"/>
                        <a:t>دريدي</a:t>
                      </a:r>
                      <a:r>
                        <a:rPr lang="ar-DZ" sz="1400" dirty="0" smtClean="0"/>
                        <a:t> عبد الغني / </a:t>
                      </a:r>
                      <a:r>
                        <a:rPr lang="ar-DZ" sz="1400" dirty="0" err="1" smtClean="0"/>
                        <a:t>خنفر</a:t>
                      </a:r>
                      <a:r>
                        <a:rPr lang="ar-DZ" sz="1400" dirty="0" smtClean="0"/>
                        <a:t> رياض</a:t>
                      </a:r>
                      <a:endParaRPr lang="fr-FR" sz="1400" dirty="0"/>
                    </a:p>
                  </a:txBody>
                  <a:tcPr/>
                </a:tc>
                <a:tc>
                  <a:txBody>
                    <a:bodyPr/>
                    <a:lstStyle/>
                    <a:p>
                      <a:pPr algn="r" rtl="1"/>
                      <a:r>
                        <a:rPr lang="ar-DZ" sz="1400" dirty="0" smtClean="0"/>
                        <a:t>4</a:t>
                      </a:r>
                      <a:endParaRPr lang="fr-FR" sz="1400" dirty="0"/>
                    </a:p>
                  </a:txBody>
                  <a:tcPr/>
                </a:tc>
              </a:tr>
              <a:tr h="503641">
                <a:tc>
                  <a:txBody>
                    <a:bodyPr/>
                    <a:lstStyle/>
                    <a:p>
                      <a:pPr algn="r" rtl="1"/>
                      <a:r>
                        <a:rPr lang="ar-DZ" sz="1400" dirty="0" smtClean="0"/>
                        <a:t>متطلبات تطوير خدمات المعلومات في المكتبات الجامعية  الجزائرية</a:t>
                      </a:r>
                      <a:endParaRPr lang="fr-FR" sz="1400" dirty="0"/>
                    </a:p>
                  </a:txBody>
                  <a:tcPr/>
                </a:tc>
                <a:tc>
                  <a:txBody>
                    <a:bodyPr/>
                    <a:lstStyle/>
                    <a:p>
                      <a:pPr algn="r" rtl="1"/>
                      <a:r>
                        <a:rPr lang="ar-DZ" sz="1400" dirty="0" smtClean="0"/>
                        <a:t>بهجة </a:t>
                      </a:r>
                      <a:r>
                        <a:rPr lang="ar-DZ" sz="1400" dirty="0" err="1" smtClean="0"/>
                        <a:t>بومعرافي</a:t>
                      </a:r>
                      <a:endParaRPr lang="fr-FR" sz="1400" dirty="0"/>
                    </a:p>
                  </a:txBody>
                  <a:tcPr/>
                </a:tc>
                <a:tc>
                  <a:txBody>
                    <a:bodyPr/>
                    <a:lstStyle/>
                    <a:p>
                      <a:pPr algn="r" rtl="1"/>
                      <a:r>
                        <a:rPr lang="ar-DZ" sz="1400" dirty="0" smtClean="0"/>
                        <a:t>5</a:t>
                      </a:r>
                      <a:endParaRPr lang="fr-FR" sz="1400" dirty="0"/>
                    </a:p>
                  </a:txBody>
                  <a:tcPr/>
                </a:tc>
              </a:tr>
              <a:tr h="474278">
                <a:tc>
                  <a:txBody>
                    <a:bodyPr/>
                    <a:lstStyle/>
                    <a:p>
                      <a:pPr algn="r" rtl="1"/>
                      <a:r>
                        <a:rPr lang="ar-DZ" sz="1400" dirty="0" smtClean="0"/>
                        <a:t>الحضور الإلكتروني  للمكتبات الجامعية في </a:t>
                      </a:r>
                      <a:r>
                        <a:rPr lang="ar-DZ" sz="1400" dirty="0" err="1" smtClean="0"/>
                        <a:t>الفضاءات</a:t>
                      </a:r>
                      <a:endParaRPr lang="fr-FR" sz="1400" dirty="0"/>
                    </a:p>
                  </a:txBody>
                  <a:tcPr/>
                </a:tc>
                <a:tc>
                  <a:txBody>
                    <a:bodyPr/>
                    <a:lstStyle/>
                    <a:p>
                      <a:pPr algn="r" rtl="1"/>
                      <a:r>
                        <a:rPr lang="ar-DZ" sz="1400" dirty="0" smtClean="0"/>
                        <a:t>نور الدين </a:t>
                      </a:r>
                      <a:r>
                        <a:rPr lang="ar-DZ" sz="1400" dirty="0" err="1" smtClean="0"/>
                        <a:t>صدار</a:t>
                      </a:r>
                      <a:endParaRPr lang="fr-FR" sz="1400" dirty="0"/>
                    </a:p>
                  </a:txBody>
                  <a:tcPr/>
                </a:tc>
                <a:tc>
                  <a:txBody>
                    <a:bodyPr/>
                    <a:lstStyle/>
                    <a:p>
                      <a:pPr algn="r" rtl="1"/>
                      <a:r>
                        <a:rPr lang="ar-DZ" sz="1400" dirty="0" smtClean="0"/>
                        <a:t>6</a:t>
                      </a:r>
                      <a:endParaRPr lang="fr-FR" sz="1400" dirty="0"/>
                    </a:p>
                  </a:txBody>
                  <a:tcPr/>
                </a:tc>
              </a:tr>
              <a:tr h="503641">
                <a:tc>
                  <a:txBody>
                    <a:bodyPr/>
                    <a:lstStyle/>
                    <a:p>
                      <a:pPr algn="r" rtl="1"/>
                      <a:r>
                        <a:rPr lang="ar-DZ" sz="1400" dirty="0" smtClean="0"/>
                        <a:t>جودة الخدمات المكتبية بين الواقع </a:t>
                      </a:r>
                      <a:r>
                        <a:rPr lang="ar-DZ" sz="1400" dirty="0" err="1" smtClean="0"/>
                        <a:t>و</a:t>
                      </a:r>
                      <a:r>
                        <a:rPr lang="ar-DZ" sz="1400" dirty="0" smtClean="0"/>
                        <a:t> المتوقع دراسة حالة  المكتبة الجامعية بشار</a:t>
                      </a:r>
                      <a:endParaRPr lang="fr-FR" sz="1400" dirty="0"/>
                    </a:p>
                  </a:txBody>
                  <a:tcPr/>
                </a:tc>
                <a:tc>
                  <a:txBody>
                    <a:bodyPr/>
                    <a:lstStyle/>
                    <a:p>
                      <a:pPr algn="r" rtl="1"/>
                      <a:r>
                        <a:rPr lang="ar-DZ" sz="1400" dirty="0" smtClean="0"/>
                        <a:t>بن </a:t>
                      </a:r>
                      <a:r>
                        <a:rPr lang="ar-DZ" sz="1400" dirty="0" err="1" smtClean="0"/>
                        <a:t>يامين</a:t>
                      </a:r>
                      <a:r>
                        <a:rPr lang="ar-DZ" sz="1400" dirty="0" smtClean="0"/>
                        <a:t> خالد/ </a:t>
                      </a:r>
                      <a:r>
                        <a:rPr lang="ar-DZ" sz="1400" dirty="0" err="1" smtClean="0"/>
                        <a:t>سهيلة</a:t>
                      </a:r>
                      <a:r>
                        <a:rPr lang="ar-DZ" sz="1400" dirty="0" smtClean="0"/>
                        <a:t> عبد الجبار</a:t>
                      </a:r>
                      <a:endParaRPr lang="fr-FR" sz="1400" dirty="0"/>
                    </a:p>
                  </a:txBody>
                  <a:tcPr/>
                </a:tc>
                <a:tc>
                  <a:txBody>
                    <a:bodyPr/>
                    <a:lstStyle/>
                    <a:p>
                      <a:pPr algn="r" rtl="1"/>
                      <a:r>
                        <a:rPr lang="ar-DZ" sz="1400" dirty="0" smtClean="0"/>
                        <a:t>7</a:t>
                      </a:r>
                      <a:endParaRPr lang="fr-FR" sz="1400" dirty="0"/>
                    </a:p>
                  </a:txBody>
                  <a:tcPr/>
                </a:tc>
              </a:tr>
              <a:tr h="600843">
                <a:tc>
                  <a:txBody>
                    <a:bodyPr/>
                    <a:lstStyle/>
                    <a:p>
                      <a:pPr algn="r" rtl="1"/>
                      <a:r>
                        <a:rPr lang="ar-DZ" sz="1400" dirty="0" smtClean="0"/>
                        <a:t>استخدامات تكنولوجيا المعلومات من طرف المستفيدين ذوي الإحتياجات</a:t>
                      </a:r>
                      <a:r>
                        <a:rPr lang="ar-DZ" sz="1400" baseline="0" dirty="0" smtClean="0"/>
                        <a:t> الخاصة</a:t>
                      </a:r>
                      <a:endParaRPr lang="fr-FR" sz="1400" dirty="0"/>
                    </a:p>
                  </a:txBody>
                  <a:tcPr/>
                </a:tc>
                <a:tc>
                  <a:txBody>
                    <a:bodyPr/>
                    <a:lstStyle/>
                    <a:p>
                      <a:pPr algn="r" rtl="1"/>
                      <a:r>
                        <a:rPr lang="ar-DZ" sz="1400" dirty="0" err="1" smtClean="0"/>
                        <a:t>شليح</a:t>
                      </a:r>
                      <a:r>
                        <a:rPr lang="ar-DZ" sz="1400" dirty="0" smtClean="0"/>
                        <a:t> عبد الرحيم/ </a:t>
                      </a:r>
                      <a:r>
                        <a:rPr lang="ar-DZ" sz="1400" dirty="0" err="1" smtClean="0"/>
                        <a:t>هوارة</a:t>
                      </a:r>
                      <a:r>
                        <a:rPr lang="ar-DZ" sz="1400" dirty="0" smtClean="0"/>
                        <a:t> شرحبيل خديجة</a:t>
                      </a:r>
                      <a:endParaRPr lang="fr-FR" sz="1400" dirty="0"/>
                    </a:p>
                  </a:txBody>
                  <a:tcPr/>
                </a:tc>
                <a:tc>
                  <a:txBody>
                    <a:bodyPr/>
                    <a:lstStyle/>
                    <a:p>
                      <a:pPr algn="r" rtl="1"/>
                      <a:r>
                        <a:rPr lang="ar-DZ" sz="1400" dirty="0" smtClean="0"/>
                        <a:t>8</a:t>
                      </a:r>
                      <a:endParaRPr lang="fr-FR" sz="1400" dirty="0"/>
                    </a:p>
                  </a:txBody>
                  <a:tcPr/>
                </a:tc>
              </a:tr>
              <a:tr h="503641">
                <a:tc>
                  <a:txBody>
                    <a:bodyPr/>
                    <a:lstStyle/>
                    <a:p>
                      <a:pPr algn="r" rtl="1"/>
                      <a:r>
                        <a:rPr lang="ar-DZ" sz="1400" dirty="0" smtClean="0"/>
                        <a:t>التعاون  بين المكتبات الجامعية الجزائرية  </a:t>
                      </a:r>
                      <a:r>
                        <a:rPr lang="ar-DZ" sz="1400" dirty="0" err="1" smtClean="0"/>
                        <a:t>و</a:t>
                      </a:r>
                      <a:r>
                        <a:rPr lang="ar-DZ" sz="1400" dirty="0" smtClean="0"/>
                        <a:t> دوره في تقديم الخدمات </a:t>
                      </a:r>
                      <a:endParaRPr lang="fr-FR" sz="1400" dirty="0"/>
                    </a:p>
                  </a:txBody>
                  <a:tcPr/>
                </a:tc>
                <a:tc>
                  <a:txBody>
                    <a:bodyPr/>
                    <a:lstStyle/>
                    <a:p>
                      <a:pPr algn="r" rtl="1"/>
                      <a:r>
                        <a:rPr lang="ar-DZ" sz="1400" dirty="0" smtClean="0"/>
                        <a:t>محمد </a:t>
                      </a:r>
                      <a:r>
                        <a:rPr lang="ar-DZ" sz="1400" dirty="0" err="1" smtClean="0"/>
                        <a:t>طاشور</a:t>
                      </a:r>
                      <a:endParaRPr lang="fr-FR" sz="1400" dirty="0"/>
                    </a:p>
                  </a:txBody>
                  <a:tcPr/>
                </a:tc>
                <a:tc>
                  <a:txBody>
                    <a:bodyPr/>
                    <a:lstStyle/>
                    <a:p>
                      <a:pPr algn="r" rtl="1"/>
                      <a:r>
                        <a:rPr lang="ar-DZ" sz="1400" dirty="0" smtClean="0"/>
                        <a:t>9</a:t>
                      </a:r>
                      <a:endParaRPr lang="fr-FR" sz="1400" dirty="0"/>
                    </a:p>
                  </a:txBody>
                  <a:tcPr/>
                </a:tc>
              </a:tr>
              <a:tr h="503641">
                <a:tc>
                  <a:txBody>
                    <a:bodyPr/>
                    <a:lstStyle/>
                    <a:p>
                      <a:pPr algn="r" rtl="1"/>
                      <a:r>
                        <a:rPr lang="ar-DZ" sz="1400" dirty="0" smtClean="0"/>
                        <a:t>تجربة بعض المكتبات الجزائرية في تدريب المستفيدين</a:t>
                      </a:r>
                      <a:endParaRPr lang="fr-FR" sz="1400" dirty="0"/>
                    </a:p>
                  </a:txBody>
                  <a:tcPr/>
                </a:tc>
                <a:tc>
                  <a:txBody>
                    <a:bodyPr/>
                    <a:lstStyle/>
                    <a:p>
                      <a:pPr algn="r" rtl="1"/>
                      <a:r>
                        <a:rPr lang="ar-DZ" sz="1400" dirty="0" smtClean="0"/>
                        <a:t>محاجبي عيسى/ بوفجلين زهرة</a:t>
                      </a:r>
                      <a:endParaRPr lang="fr-FR" sz="1400" dirty="0"/>
                    </a:p>
                  </a:txBody>
                  <a:tcPr/>
                </a:tc>
                <a:tc>
                  <a:txBody>
                    <a:bodyPr/>
                    <a:lstStyle/>
                    <a:p>
                      <a:pPr algn="r" rtl="1"/>
                      <a:r>
                        <a:rPr lang="ar-DZ" sz="1400" dirty="0" smtClean="0"/>
                        <a:t>10</a:t>
                      </a:r>
                      <a:endParaRPr lang="fr-FR" sz="1400" dirty="0"/>
                    </a:p>
                  </a:txBody>
                  <a:tcPr/>
                </a:tc>
              </a:tr>
              <a:tr h="503641">
                <a:tc>
                  <a:txBody>
                    <a:bodyPr/>
                    <a:lstStyle/>
                    <a:p>
                      <a:pPr algn="r" rtl="1"/>
                      <a:r>
                        <a:rPr lang="ar-DZ" sz="1400" dirty="0" smtClean="0"/>
                        <a:t>الاتجاهات الحديثة  للإستثمار البشري و دورها في تفعيل الخدمات </a:t>
                      </a:r>
                      <a:endParaRPr lang="fr-FR" sz="1400" dirty="0"/>
                    </a:p>
                  </a:txBody>
                  <a:tcPr/>
                </a:tc>
                <a:tc>
                  <a:txBody>
                    <a:bodyPr/>
                    <a:lstStyle/>
                    <a:p>
                      <a:pPr algn="r" rtl="1"/>
                      <a:r>
                        <a:rPr lang="ar-DZ" sz="1400" dirty="0" smtClean="0"/>
                        <a:t>عرقوب وعلي/ دوار </a:t>
                      </a:r>
                      <a:r>
                        <a:rPr lang="ar-DZ" sz="1400" dirty="0" err="1" smtClean="0"/>
                        <a:t>ابراهيم</a:t>
                      </a:r>
                      <a:endParaRPr lang="fr-FR" sz="1400" dirty="0"/>
                    </a:p>
                  </a:txBody>
                  <a:tcPr/>
                </a:tc>
                <a:tc>
                  <a:txBody>
                    <a:bodyPr/>
                    <a:lstStyle/>
                    <a:p>
                      <a:pPr algn="r" rtl="1"/>
                      <a:r>
                        <a:rPr lang="ar-DZ" sz="1400" dirty="0" smtClean="0"/>
                        <a:t>11</a:t>
                      </a:r>
                      <a:endParaRPr lang="fr-FR" sz="1400" dirty="0"/>
                    </a:p>
                  </a:txBody>
                  <a:tcPr/>
                </a:tc>
              </a:tr>
            </a:tbl>
          </a:graphicData>
        </a:graphic>
      </p:graphicFrame>
      <p:sp>
        <p:nvSpPr>
          <p:cNvPr id="6" name="Espace réservé du numéro de diapositive 5"/>
          <p:cNvSpPr>
            <a:spLocks noGrp="1"/>
          </p:cNvSpPr>
          <p:nvPr>
            <p:ph type="sldNum" sz="quarter" idx="12"/>
          </p:nvPr>
        </p:nvSpPr>
        <p:spPr/>
        <p:txBody>
          <a:bodyPr/>
          <a:lstStyle/>
          <a:p>
            <a:fld id="{CF4668DC-857F-487D-BFFA-8C0CA5037977}" type="slidenum">
              <a:rPr lang="fr-BE" smtClean="0"/>
              <a:pPr/>
              <a:t>15</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2500306"/>
            <a:ext cx="7498080" cy="1143000"/>
          </a:xfrm>
        </p:spPr>
        <p:txBody>
          <a:bodyPr/>
          <a:lstStyle/>
          <a:p>
            <a:r>
              <a:rPr lang="fr-FR" dirty="0" smtClean="0"/>
              <a:t>Résumés des communications:</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16</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F4668DC-857F-487D-BFFA-8C0CA5037977}" type="slidenum">
              <a:rPr lang="fr-BE" smtClean="0"/>
              <a:pPr/>
              <a:t>17</a:t>
            </a:fld>
            <a:endParaRPr lang="fr-BE"/>
          </a:p>
        </p:txBody>
      </p:sp>
      <p:pic>
        <p:nvPicPr>
          <p:cNvPr id="87042" name="Picture 2" descr="C:\Users\SRV-    -BAHIA\Documents\france-0001.png"/>
          <p:cNvPicPr>
            <a:picLocks noChangeAspect="1" noChangeArrowheads="1"/>
          </p:cNvPicPr>
          <p:nvPr/>
        </p:nvPicPr>
        <p:blipFill>
          <a:blip r:embed="rId2"/>
          <a:srcRect/>
          <a:stretch>
            <a:fillRect/>
          </a:stretch>
        </p:blipFill>
        <p:spPr bwMode="auto">
          <a:xfrm>
            <a:off x="1142977" y="214290"/>
            <a:ext cx="7715304" cy="6268710"/>
          </a:xfrm>
          <a:prstGeom prst="rect">
            <a:avLst/>
          </a:prstGeom>
          <a:noFill/>
        </p:spPr>
      </p:pic>
    </p:spTree>
  </p:cSld>
  <p:clrMapOvr>
    <a:masterClrMapping/>
  </p:clrMapOvr>
  <p:transition advClick="0"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SRV-    -BAHIA\Desktop\resumé des communications\019.jpg"/>
          <p:cNvPicPr/>
          <p:nvPr/>
        </p:nvPicPr>
        <p:blipFill>
          <a:blip r:embed="rId2" cstate="print"/>
          <a:srcRect/>
          <a:stretch>
            <a:fillRect/>
          </a:stretch>
        </p:blipFill>
        <p:spPr bwMode="auto">
          <a:xfrm>
            <a:off x="1142976" y="0"/>
            <a:ext cx="8001024" cy="6857999"/>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CF4668DC-857F-487D-BFFA-8C0CA5037977}" type="slidenum">
              <a:rPr lang="fr-BE" smtClean="0"/>
              <a:pPr/>
              <a:t>18</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9-1.jpg"/>
          <p:cNvPicPr/>
          <p:nvPr/>
        </p:nvPicPr>
        <p:blipFill>
          <a:blip r:embed="rId2" cstate="print"/>
          <a:srcRect/>
          <a:stretch>
            <a:fillRect/>
          </a:stretch>
        </p:blipFill>
        <p:spPr bwMode="auto">
          <a:xfrm>
            <a:off x="1214414" y="0"/>
            <a:ext cx="7643866" cy="664371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19</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638"/>
            <a:ext cx="7498080" cy="582594"/>
          </a:xfrm>
        </p:spPr>
        <p:txBody>
          <a:bodyPr>
            <a:normAutofit fontScale="90000"/>
          </a:bodyPr>
          <a:lstStyle/>
          <a:p>
            <a:pPr algn="ctr"/>
            <a:r>
              <a:rPr lang="fr-FR" b="1" dirty="0" smtClean="0">
                <a:solidFill>
                  <a:srgbClr val="00B0F0"/>
                </a:solidFill>
              </a:rPr>
              <a:t>SOMMAIRE</a:t>
            </a:r>
            <a:endParaRPr lang="fr-FR" b="1" dirty="0">
              <a:solidFill>
                <a:srgbClr val="00B0F0"/>
              </a:solidFill>
            </a:endParaRPr>
          </a:p>
        </p:txBody>
      </p:sp>
      <p:sp>
        <p:nvSpPr>
          <p:cNvPr id="4" name="Titre 1"/>
          <p:cNvSpPr txBox="1">
            <a:spLocks/>
          </p:cNvSpPr>
          <p:nvPr/>
        </p:nvSpPr>
        <p:spPr>
          <a:xfrm>
            <a:off x="1071538" y="857232"/>
            <a:ext cx="3429024" cy="285752"/>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Introduction </a:t>
            </a:r>
            <a:b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br>
            <a:endParaRPr lang="fr-FR" sz="22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5" name="Titre 1"/>
          <p:cNvSpPr txBox="1">
            <a:spLocks/>
          </p:cNvSpPr>
          <p:nvPr/>
        </p:nvSpPr>
        <p:spPr>
          <a:xfrm>
            <a:off x="1071538" y="1214422"/>
            <a:ext cx="7498080" cy="571504"/>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Problématique</a:t>
            </a:r>
            <a:b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br>
            <a:endPar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6" name="Titre 1"/>
          <p:cNvSpPr txBox="1">
            <a:spLocks/>
          </p:cNvSpPr>
          <p:nvPr/>
        </p:nvSpPr>
        <p:spPr>
          <a:xfrm>
            <a:off x="1000100" y="1643050"/>
            <a:ext cx="7498080" cy="428628"/>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Axes </a:t>
            </a: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principaux</a:t>
            </a:r>
            <a:endPar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7" name="Titre 1"/>
          <p:cNvSpPr txBox="1">
            <a:spLocks/>
          </p:cNvSpPr>
          <p:nvPr/>
        </p:nvSpPr>
        <p:spPr>
          <a:xfrm>
            <a:off x="1000100" y="2071678"/>
            <a:ext cx="7498080" cy="500066"/>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Objectifs </a:t>
            </a:r>
            <a:endParaRPr lang="fr-FR" sz="22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8" name="Rectangle 6"/>
          <p:cNvSpPr>
            <a:spLocks noChangeArrowheads="1"/>
          </p:cNvSpPr>
          <p:nvPr/>
        </p:nvSpPr>
        <p:spPr bwMode="auto">
          <a:xfrm>
            <a:off x="1000100" y="2643182"/>
            <a:ext cx="7358114"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Membres du Comité </a:t>
            </a: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Scientifique</a:t>
            </a:r>
            <a:endPar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9" name="Titre 1"/>
          <p:cNvSpPr txBox="1">
            <a:spLocks/>
          </p:cNvSpPr>
          <p:nvPr/>
        </p:nvSpPr>
        <p:spPr>
          <a:xfrm>
            <a:off x="1000100" y="3071810"/>
            <a:ext cx="7498080" cy="571504"/>
          </a:xfrm>
          <a:prstGeom prst="rect">
            <a:avLst/>
          </a:prstGeom>
        </p:spPr>
        <p:txBody>
          <a:bodyPr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Rendez-vous </a:t>
            </a:r>
            <a:r>
              <a:rPr lang="fr-FR" sz="22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importants</a:t>
            </a:r>
            <a:endParaRPr lang="fr-FR" sz="22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10" name="Titre 1"/>
          <p:cNvSpPr txBox="1">
            <a:spLocks/>
          </p:cNvSpPr>
          <p:nvPr/>
        </p:nvSpPr>
        <p:spPr>
          <a:xfrm>
            <a:off x="1000100" y="3643314"/>
            <a:ext cx="7136920" cy="428628"/>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1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Programme </a:t>
            </a:r>
            <a:endParaRPr lang="fr-FR" sz="21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11" name="Titre 1"/>
          <p:cNvSpPr txBox="1">
            <a:spLocks/>
          </p:cNvSpPr>
          <p:nvPr/>
        </p:nvSpPr>
        <p:spPr>
          <a:xfrm>
            <a:off x="1000100" y="4143380"/>
            <a:ext cx="7433522" cy="571504"/>
          </a:xfrm>
          <a:prstGeom prst="rect">
            <a:avLst/>
          </a:prstGeom>
        </p:spPr>
        <p:txBody>
          <a:bodyPr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1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Résumés des communications:</a:t>
            </a:r>
            <a:endParaRPr lang="fr-FR" sz="21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12" name="Titre 1"/>
          <p:cNvSpPr txBox="1">
            <a:spLocks/>
          </p:cNvSpPr>
          <p:nvPr/>
        </p:nvSpPr>
        <p:spPr>
          <a:xfrm>
            <a:off x="1000100" y="4572008"/>
            <a:ext cx="7498080" cy="642942"/>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20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Impact médiatique </a:t>
            </a:r>
            <a:endParaRPr kumimoji="0" lang="fr-FR" sz="2800" b="0" i="0" u="none" strike="noStrike" kern="1200" cap="none" spc="0" normalizeH="0" baseline="0" noProof="0" dirty="0">
              <a:ln>
                <a:noFill/>
              </a:ln>
              <a:solidFill>
                <a:srgbClr val="00B0F0"/>
              </a:solidFill>
              <a:effectLst/>
              <a:uLnTx/>
              <a:uFillTx/>
              <a:latin typeface="+mj-lt"/>
              <a:ea typeface="+mj-ea"/>
              <a:cs typeface="+mj-cs"/>
            </a:endParaRPr>
          </a:p>
        </p:txBody>
      </p:sp>
      <p:sp>
        <p:nvSpPr>
          <p:cNvPr id="13" name="Titre 1"/>
          <p:cNvSpPr txBox="1">
            <a:spLocks/>
          </p:cNvSpPr>
          <p:nvPr/>
        </p:nvSpPr>
        <p:spPr>
          <a:xfrm>
            <a:off x="1000100" y="5286388"/>
            <a:ext cx="7498080" cy="500066"/>
          </a:xfrm>
          <a:prstGeom prst="rect">
            <a:avLst/>
          </a:prstGeom>
        </p:spPr>
        <p:txBody>
          <a:bodyPr anchor="ctr">
            <a:normAutofit/>
          </a:bodyPr>
          <a:lstStyle/>
          <a:p>
            <a:pPr>
              <a:spcBef>
                <a:spcPct val="0"/>
              </a:spcBef>
            </a:pPr>
            <a:r>
              <a:rPr lang="fr-FR" sz="20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Liste des </a:t>
            </a:r>
            <a:r>
              <a:rPr lang="fr-FR" sz="20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participants</a:t>
            </a:r>
            <a:endParaRPr lang="fr-FR" sz="20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14" name="Titre 1"/>
          <p:cNvSpPr txBox="1">
            <a:spLocks/>
          </p:cNvSpPr>
          <p:nvPr/>
        </p:nvSpPr>
        <p:spPr>
          <a:xfrm>
            <a:off x="928662" y="5786454"/>
            <a:ext cx="7498080" cy="582594"/>
          </a:xfrm>
          <a:prstGeom prst="rect">
            <a:avLst/>
          </a:prstGeom>
        </p:spPr>
        <p:txBody>
          <a:bodyPr anchor="ctr">
            <a:normAutofit fontScale="97500"/>
          </a:bodyPr>
          <a:lstStyle/>
          <a:p>
            <a:pPr marR="0" lvl="0" indent="0" fontAlgn="auto">
              <a:lnSpc>
                <a:spcPct val="100000"/>
              </a:lnSpc>
              <a:spcBef>
                <a:spcPct val="0"/>
              </a:spcBef>
              <a:spcAft>
                <a:spcPts val="0"/>
              </a:spcAft>
              <a:buClrTx/>
              <a:buSzTx/>
              <a:buFontTx/>
              <a:buNone/>
              <a:tabLst/>
              <a:defRPr/>
            </a:pPr>
            <a:r>
              <a:rPr lang="fr-FR" sz="2000" b="1" dirty="0" smtClean="0">
                <a:effectLst>
                  <a:outerShdw blurRad="50000" dist="30000" dir="5400000" algn="tl" rotWithShape="0">
                    <a:srgbClr val="000000">
                      <a:alpha val="30000"/>
                    </a:srgbClr>
                  </a:outerShdw>
                </a:effectLst>
                <a:latin typeface="Times New Roman" pitchFamily="18" charset="0"/>
                <a:ea typeface="+mj-ea"/>
                <a:cs typeface="Times New Roman" pitchFamily="18" charset="0"/>
              </a:rPr>
              <a:t>Recommandations  </a:t>
            </a:r>
            <a:endParaRPr lang="fr-FR" sz="2000"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2</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8.jpg"/>
          <p:cNvPicPr/>
          <p:nvPr/>
        </p:nvPicPr>
        <p:blipFill>
          <a:blip r:embed="rId2" cstate="print"/>
          <a:srcRect/>
          <a:stretch>
            <a:fillRect/>
          </a:stretch>
        </p:blipFill>
        <p:spPr bwMode="auto">
          <a:xfrm>
            <a:off x="1214414" y="214290"/>
            <a:ext cx="7643867" cy="6286544"/>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20</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6.jpg"/>
          <p:cNvPicPr/>
          <p:nvPr/>
        </p:nvPicPr>
        <p:blipFill>
          <a:blip r:embed="rId2" cstate="print"/>
          <a:srcRect/>
          <a:stretch>
            <a:fillRect/>
          </a:stretch>
        </p:blipFill>
        <p:spPr bwMode="auto">
          <a:xfrm>
            <a:off x="1214414" y="285728"/>
            <a:ext cx="7715304" cy="6286544"/>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21</a:t>
            </a:fld>
            <a:endParaRPr lang="fr-BE"/>
          </a:p>
        </p:txBody>
      </p:sp>
    </p:spTree>
  </p:cSld>
  <p:clrMapOvr>
    <a:masterClrMapping/>
  </p:clrMapOvr>
  <p:transition advClick="0" advTm="1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6-1.jpg"/>
          <p:cNvPicPr/>
          <p:nvPr/>
        </p:nvPicPr>
        <p:blipFill>
          <a:blip r:embed="rId2" cstate="print"/>
          <a:srcRect/>
          <a:stretch>
            <a:fillRect/>
          </a:stretch>
        </p:blipFill>
        <p:spPr bwMode="auto">
          <a:xfrm>
            <a:off x="1214414" y="357166"/>
            <a:ext cx="7715304" cy="6215106"/>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22</a:t>
            </a:fld>
            <a:endParaRPr lang="fr-BE"/>
          </a:p>
        </p:txBody>
      </p:sp>
    </p:spTree>
  </p:cSld>
  <p:clrMapOvr>
    <a:masterClrMapping/>
  </p:clrMapOvr>
  <p:transition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5.jpg"/>
          <p:cNvPicPr/>
          <p:nvPr/>
        </p:nvPicPr>
        <p:blipFill>
          <a:blip r:embed="rId2" cstate="print"/>
          <a:srcRect/>
          <a:stretch>
            <a:fillRect/>
          </a:stretch>
        </p:blipFill>
        <p:spPr bwMode="auto">
          <a:xfrm>
            <a:off x="1285852" y="214290"/>
            <a:ext cx="7572427" cy="6357982"/>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23</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4.jpg"/>
          <p:cNvPicPr/>
          <p:nvPr/>
        </p:nvPicPr>
        <p:blipFill>
          <a:blip r:embed="rId2" cstate="print"/>
          <a:srcRect/>
          <a:stretch>
            <a:fillRect/>
          </a:stretch>
        </p:blipFill>
        <p:spPr bwMode="auto">
          <a:xfrm>
            <a:off x="1214414" y="214290"/>
            <a:ext cx="7786742" cy="642942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24</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3.jpg"/>
          <p:cNvPicPr/>
          <p:nvPr/>
        </p:nvPicPr>
        <p:blipFill>
          <a:blip r:embed="rId2" cstate="print"/>
          <a:srcRect/>
          <a:stretch>
            <a:fillRect/>
          </a:stretch>
        </p:blipFill>
        <p:spPr bwMode="auto">
          <a:xfrm>
            <a:off x="1142976" y="285728"/>
            <a:ext cx="7643866" cy="6286544"/>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25</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2.jpg"/>
          <p:cNvPicPr/>
          <p:nvPr/>
        </p:nvPicPr>
        <p:blipFill>
          <a:blip r:embed="rId2" cstate="print"/>
          <a:srcRect/>
          <a:stretch>
            <a:fillRect/>
          </a:stretch>
        </p:blipFill>
        <p:spPr bwMode="auto">
          <a:xfrm>
            <a:off x="1142976" y="0"/>
            <a:ext cx="7858180" cy="685800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26</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11.jpg"/>
          <p:cNvPicPr/>
          <p:nvPr/>
        </p:nvPicPr>
        <p:blipFill>
          <a:blip r:embed="rId2" cstate="print"/>
          <a:srcRect/>
          <a:stretch>
            <a:fillRect/>
          </a:stretch>
        </p:blipFill>
        <p:spPr bwMode="auto">
          <a:xfrm>
            <a:off x="1214414" y="214290"/>
            <a:ext cx="7572428" cy="642942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27</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9.jpg"/>
          <p:cNvPicPr/>
          <p:nvPr/>
        </p:nvPicPr>
        <p:blipFill>
          <a:blip r:embed="rId2" cstate="print"/>
          <a:srcRect/>
          <a:stretch>
            <a:fillRect/>
          </a:stretch>
        </p:blipFill>
        <p:spPr bwMode="auto">
          <a:xfrm>
            <a:off x="1142976" y="0"/>
            <a:ext cx="7858180" cy="685800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28</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9-1.jpg"/>
          <p:cNvPicPr/>
          <p:nvPr/>
        </p:nvPicPr>
        <p:blipFill>
          <a:blip r:embed="rId2" cstate="print"/>
          <a:srcRect/>
          <a:stretch>
            <a:fillRect/>
          </a:stretch>
        </p:blipFill>
        <p:spPr bwMode="auto">
          <a:xfrm>
            <a:off x="1071538" y="214290"/>
            <a:ext cx="7858180" cy="642942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29</a:t>
            </a:fld>
            <a:endParaRPr lang="fr-BE"/>
          </a:p>
        </p:txBody>
      </p:sp>
    </p:spTree>
  </p:cSld>
  <p:clrMapOvr>
    <a:masterClrMapping/>
  </p:clrMapOvr>
  <p:transition advClick="0"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6116" y="214290"/>
            <a:ext cx="3429024" cy="785818"/>
          </a:xfrm>
        </p:spPr>
        <p:txBody>
          <a:bodyPr>
            <a:normAutofit fontScale="90000"/>
          </a:bodyPr>
          <a:lstStyle/>
          <a:p>
            <a:pPr algn="l"/>
            <a:r>
              <a:rPr lang="fr-FR" b="1" dirty="0" smtClean="0">
                <a:solidFill>
                  <a:srgbClr val="00B0F0"/>
                </a:solidFill>
              </a:rPr>
              <a:t>Introduction</a:t>
            </a:r>
            <a:r>
              <a:rPr lang="fr-FR" b="1" dirty="0" smtClean="0"/>
              <a:t> </a:t>
            </a:r>
            <a:r>
              <a:rPr lang="fr-FR" b="1" dirty="0" smtClean="0">
                <a:solidFill>
                  <a:srgbClr val="00B0F0"/>
                </a:solidFill>
              </a:rPr>
              <a:t>:</a:t>
            </a:r>
            <a:r>
              <a:rPr lang="fr-FR" dirty="0" smtClean="0"/>
              <a:t/>
            </a:r>
            <a:br>
              <a:rPr lang="fr-FR" dirty="0" smtClean="0"/>
            </a:br>
            <a:endParaRPr lang="fr-FR" dirty="0"/>
          </a:p>
        </p:txBody>
      </p:sp>
      <p:sp>
        <p:nvSpPr>
          <p:cNvPr id="3" name="Espace réservé du contenu 2"/>
          <p:cNvSpPr>
            <a:spLocks noGrp="1"/>
          </p:cNvSpPr>
          <p:nvPr>
            <p:ph idx="1"/>
          </p:nvPr>
        </p:nvSpPr>
        <p:spPr>
          <a:xfrm>
            <a:off x="1071538" y="1142984"/>
            <a:ext cx="7615262" cy="3786214"/>
          </a:xfrm>
        </p:spPr>
        <p:txBody>
          <a:bodyPr>
            <a:normAutofit/>
          </a:bodyPr>
          <a:lstStyle/>
          <a:p>
            <a:pPr algn="just">
              <a:buNone/>
            </a:pPr>
            <a:r>
              <a:rPr lang="fr-FR" sz="1600" dirty="0" smtClean="0"/>
              <a:t>     Dans le cadre des activités de la bibliothèque universitaire, et sous le patronage de Madame le Recteur de l'Université M’Hamed Bougara de Boumerdès, la bibliothèque universitaire a organisé </a:t>
            </a:r>
            <a:r>
              <a:rPr lang="fr-FR" sz="1600" dirty="0" smtClean="0"/>
              <a:t>les</a:t>
            </a:r>
            <a:r>
              <a:rPr lang="ar-SA" sz="1600" dirty="0" smtClean="0"/>
              <a:t>14 </a:t>
            </a:r>
            <a:r>
              <a:rPr lang="fr-FR" sz="1600" dirty="0" smtClean="0"/>
              <a:t> </a:t>
            </a:r>
            <a:r>
              <a:rPr lang="fr-FR" sz="1600" dirty="0" smtClean="0"/>
              <a:t>et </a:t>
            </a:r>
            <a:r>
              <a:rPr lang="ar-SA" sz="1600" dirty="0" smtClean="0"/>
              <a:t>15</a:t>
            </a:r>
            <a:r>
              <a:rPr lang="fr-FR" sz="1600" dirty="0" smtClean="0"/>
              <a:t> </a:t>
            </a:r>
            <a:r>
              <a:rPr lang="fr-FR" sz="1600" dirty="0" smtClean="0"/>
              <a:t>Mai2014, le 1er  </a:t>
            </a:r>
            <a:r>
              <a:rPr lang="fr-FR" sz="1600" dirty="0" smtClean="0"/>
              <a:t>colloque national sur les services d'information dans les bibliothèques </a:t>
            </a:r>
            <a:r>
              <a:rPr lang="fr-FR" sz="1600" dirty="0" smtClean="0"/>
              <a:t>universitaires </a:t>
            </a:r>
            <a:r>
              <a:rPr lang="fr-FR" sz="1600" dirty="0" smtClean="0"/>
              <a:t>Algériennes, </a:t>
            </a:r>
          </a:p>
          <a:p>
            <a:pPr algn="just">
              <a:buNone/>
            </a:pPr>
            <a:endParaRPr lang="fr-FR" sz="800" dirty="0" smtClean="0"/>
          </a:p>
          <a:p>
            <a:pPr algn="just">
              <a:buNone/>
            </a:pPr>
            <a:r>
              <a:rPr lang="fr-FR" sz="1600" dirty="0" smtClean="0"/>
              <a:t>       Ce </a:t>
            </a:r>
            <a:r>
              <a:rPr lang="fr-FR" sz="1600" dirty="0" smtClean="0"/>
              <a:t>colloque </a:t>
            </a:r>
            <a:r>
              <a:rPr lang="fr-FR" sz="1600" dirty="0" smtClean="0"/>
              <a:t>a été inauguré  par Mme le Recteur à travers une allocution de </a:t>
            </a:r>
            <a:r>
              <a:rPr lang="fr-FR" sz="1600" dirty="0" smtClean="0"/>
              <a:t>bienvenue. il </a:t>
            </a:r>
            <a:r>
              <a:rPr lang="fr-FR" sz="1600" dirty="0" smtClean="0"/>
              <a:t>s’est déroulé en présence de Messieurs les Vices – Recteurs de l’UMBB, et avec la participation d’éminents  professeurs algériens , Mme Sandrine Malotaux – Responsable  du Service Commun de Documentation et des Bibliothèques – INTP  - Université de Toulouse ( France</a:t>
            </a:r>
            <a:r>
              <a:rPr lang="fr-FR" sz="1600" dirty="0" smtClean="0"/>
              <a:t>),</a:t>
            </a:r>
            <a:r>
              <a:rPr lang="fr-FR" sz="1600" dirty="0" smtClean="0"/>
              <a:t>comme invitée d’honneur , les responsables des bibliothèques universitaires  ainsi que les professionnels en Bibliothéconomie représentant  différentes  universités algériennes.  Au total, le nombre de participants était de 200 environ.</a:t>
            </a:r>
            <a:endParaRPr lang="fr-FR" sz="1600" dirty="0"/>
          </a:p>
        </p:txBody>
      </p:sp>
      <p:pic>
        <p:nvPicPr>
          <p:cNvPr id="11265" name="Picture 1" descr="E:\photos du colloque 2ème jour\DSC07243.JPG"/>
          <p:cNvPicPr>
            <a:picLocks noChangeAspect="1" noChangeArrowheads="1"/>
          </p:cNvPicPr>
          <p:nvPr/>
        </p:nvPicPr>
        <p:blipFill>
          <a:blip r:embed="rId2" cstate="print"/>
          <a:srcRect/>
          <a:stretch>
            <a:fillRect/>
          </a:stretch>
        </p:blipFill>
        <p:spPr bwMode="auto">
          <a:xfrm>
            <a:off x="6715140" y="0"/>
            <a:ext cx="2143140" cy="1214422"/>
          </a:xfrm>
          <a:prstGeom prst="ellipse">
            <a:avLst/>
          </a:prstGeom>
          <a:ln>
            <a:noFill/>
          </a:ln>
          <a:effectLst>
            <a:softEdge rad="112500"/>
          </a:effectLst>
        </p:spPr>
      </p:pic>
      <p:pic>
        <p:nvPicPr>
          <p:cNvPr id="11267" name="Picture 3" descr="E:\photos du colloque 2ème jour\DSC07250.JPG"/>
          <p:cNvPicPr>
            <a:picLocks noChangeAspect="1" noChangeArrowheads="1"/>
          </p:cNvPicPr>
          <p:nvPr/>
        </p:nvPicPr>
        <p:blipFill>
          <a:blip r:embed="rId3" cstate="print"/>
          <a:srcRect/>
          <a:stretch>
            <a:fillRect/>
          </a:stretch>
        </p:blipFill>
        <p:spPr bwMode="auto">
          <a:xfrm>
            <a:off x="6357950" y="4643446"/>
            <a:ext cx="2500298" cy="2214555"/>
          </a:xfrm>
          <a:prstGeom prst="rect">
            <a:avLst/>
          </a:prstGeom>
          <a:ln>
            <a:noFill/>
          </a:ln>
          <a:effectLst>
            <a:softEdge rad="112500"/>
          </a:effectLst>
        </p:spPr>
      </p:pic>
      <p:pic>
        <p:nvPicPr>
          <p:cNvPr id="7" name="Picture 3" descr="C:\Users\SRV-    -BAHIA\Pictures\photo BU 14.15.16 Mai\DSC07262.JPG"/>
          <p:cNvPicPr>
            <a:picLocks noChangeAspect="1" noChangeArrowheads="1"/>
          </p:cNvPicPr>
          <p:nvPr/>
        </p:nvPicPr>
        <p:blipFill>
          <a:blip r:embed="rId4" cstate="print"/>
          <a:srcRect/>
          <a:stretch>
            <a:fillRect/>
          </a:stretch>
        </p:blipFill>
        <p:spPr bwMode="auto">
          <a:xfrm>
            <a:off x="1015992" y="0"/>
            <a:ext cx="2198686" cy="1285860"/>
          </a:xfrm>
          <a:prstGeom prst="ellipse">
            <a:avLst/>
          </a:prstGeom>
          <a:ln>
            <a:noFill/>
          </a:ln>
          <a:effectLst>
            <a:softEdge rad="112500"/>
          </a:effectLst>
        </p:spPr>
      </p:pic>
      <p:pic>
        <p:nvPicPr>
          <p:cNvPr id="8" name="Image 7" descr="C:\Users\SRV-    -BAHIA\Pictures\photo BU 14.15.16 Mai\DSC07287.JPG"/>
          <p:cNvPicPr/>
          <p:nvPr/>
        </p:nvPicPr>
        <p:blipFill>
          <a:blip r:embed="rId5" cstate="print"/>
          <a:srcRect/>
          <a:stretch>
            <a:fillRect/>
          </a:stretch>
        </p:blipFill>
        <p:spPr bwMode="auto">
          <a:xfrm>
            <a:off x="4000496" y="4643446"/>
            <a:ext cx="2500330" cy="2214554"/>
          </a:xfrm>
          <a:prstGeom prst="rect">
            <a:avLst/>
          </a:prstGeom>
          <a:ln>
            <a:noFill/>
          </a:ln>
          <a:effectLst>
            <a:softEdge rad="112500"/>
          </a:effectLst>
        </p:spPr>
      </p:pic>
      <p:pic>
        <p:nvPicPr>
          <p:cNvPr id="9" name="Image 8" descr="C:\Users\SRV-    -BAHIA\Pictures\photo BU 14.15.16 Mai\DSC07187.JPG"/>
          <p:cNvPicPr/>
          <p:nvPr/>
        </p:nvPicPr>
        <p:blipFill>
          <a:blip r:embed="rId6" cstate="print"/>
          <a:srcRect/>
          <a:stretch>
            <a:fillRect/>
          </a:stretch>
        </p:blipFill>
        <p:spPr bwMode="auto">
          <a:xfrm>
            <a:off x="1419536" y="4643446"/>
            <a:ext cx="2723836" cy="2214554"/>
          </a:xfrm>
          <a:prstGeom prst="rect">
            <a:avLst/>
          </a:prstGeom>
          <a:ln>
            <a:noFill/>
          </a:ln>
          <a:effectLst>
            <a:softEdge rad="112500"/>
          </a:effectLst>
        </p:spPr>
      </p:pic>
      <p:sp>
        <p:nvSpPr>
          <p:cNvPr id="10" name="Espace réservé du numéro de diapositive 9"/>
          <p:cNvSpPr>
            <a:spLocks noGrp="1"/>
          </p:cNvSpPr>
          <p:nvPr>
            <p:ph type="sldNum" sz="quarter" idx="12"/>
          </p:nvPr>
        </p:nvSpPr>
        <p:spPr/>
        <p:txBody>
          <a:bodyPr/>
          <a:lstStyle/>
          <a:p>
            <a:fld id="{CF4668DC-857F-487D-BFFA-8C0CA5037977}" type="slidenum">
              <a:rPr lang="fr-BE" smtClean="0"/>
              <a:pPr/>
              <a:t>3</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5"/>
                                        </p:tgtEl>
                                        <p:attrNameLst>
                                          <p:attrName>style.visibility</p:attrName>
                                        </p:attrNameLst>
                                      </p:cBhvr>
                                      <p:to>
                                        <p:strVal val="visible"/>
                                      </p:to>
                                    </p:set>
                                    <p:anim calcmode="lin" valueType="num">
                                      <p:cBhvr additive="base">
                                        <p:cTn id="19" dur="500" fill="hold"/>
                                        <p:tgtEl>
                                          <p:spTgt spid="11265"/>
                                        </p:tgtEl>
                                        <p:attrNameLst>
                                          <p:attrName>ppt_x</p:attrName>
                                        </p:attrNameLst>
                                      </p:cBhvr>
                                      <p:tavLst>
                                        <p:tav tm="0">
                                          <p:val>
                                            <p:strVal val="#ppt_x"/>
                                          </p:val>
                                        </p:tav>
                                        <p:tav tm="100000">
                                          <p:val>
                                            <p:strVal val="#ppt_x"/>
                                          </p:val>
                                        </p:tav>
                                      </p:tavLst>
                                    </p:anim>
                                    <p:anim calcmode="lin" valueType="num">
                                      <p:cBhvr additive="base">
                                        <p:cTn id="20" dur="500" fill="hold"/>
                                        <p:tgtEl>
                                          <p:spTgt spid="112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7"/>
                                        </p:tgtEl>
                                        <p:attrNameLst>
                                          <p:attrName>style.visibility</p:attrName>
                                        </p:attrNameLst>
                                      </p:cBhvr>
                                      <p:to>
                                        <p:strVal val="visible"/>
                                      </p:to>
                                    </p:set>
                                    <p:anim calcmode="lin" valueType="num">
                                      <p:cBhvr additive="base">
                                        <p:cTn id="31" dur="500" fill="hold"/>
                                        <p:tgtEl>
                                          <p:spTgt spid="11267"/>
                                        </p:tgtEl>
                                        <p:attrNameLst>
                                          <p:attrName>ppt_x</p:attrName>
                                        </p:attrNameLst>
                                      </p:cBhvr>
                                      <p:tavLst>
                                        <p:tav tm="0">
                                          <p:val>
                                            <p:strVal val="#ppt_x"/>
                                          </p:val>
                                        </p:tav>
                                        <p:tav tm="100000">
                                          <p:val>
                                            <p:strVal val="#ppt_x"/>
                                          </p:val>
                                        </p:tav>
                                      </p:tavLst>
                                    </p:anim>
                                    <p:anim calcmode="lin" valueType="num">
                                      <p:cBhvr additive="base">
                                        <p:cTn id="32"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7.jpg"/>
          <p:cNvPicPr/>
          <p:nvPr/>
        </p:nvPicPr>
        <p:blipFill>
          <a:blip r:embed="rId2" cstate="print"/>
          <a:srcRect/>
          <a:stretch>
            <a:fillRect/>
          </a:stretch>
        </p:blipFill>
        <p:spPr bwMode="auto">
          <a:xfrm>
            <a:off x="1285852" y="357166"/>
            <a:ext cx="7572428" cy="6143668"/>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30</a:t>
            </a:fld>
            <a:endParaRPr lang="fr-BE"/>
          </a:p>
        </p:txBody>
      </p:sp>
    </p:spTree>
  </p:cSld>
  <p:clrMapOvr>
    <a:masterClrMapping/>
  </p:clrMapOvr>
  <p:transition advClick="0" advTm="1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8.jpg"/>
          <p:cNvPicPr/>
          <p:nvPr/>
        </p:nvPicPr>
        <p:blipFill>
          <a:blip r:embed="rId2" cstate="print"/>
          <a:srcRect/>
          <a:stretch>
            <a:fillRect/>
          </a:stretch>
        </p:blipFill>
        <p:spPr bwMode="auto">
          <a:xfrm>
            <a:off x="1214414" y="142852"/>
            <a:ext cx="7715303" cy="6715148"/>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31</a:t>
            </a:fld>
            <a:endParaRPr lang="fr-BE"/>
          </a:p>
        </p:txBody>
      </p:sp>
    </p:spTree>
  </p:cSld>
  <p:clrMapOvr>
    <a:masterClrMapping/>
  </p:clrMapOvr>
  <p:transition advClick="0" advTm="1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4.jpg"/>
          <p:cNvPicPr/>
          <p:nvPr/>
        </p:nvPicPr>
        <p:blipFill>
          <a:blip r:embed="rId2" cstate="print"/>
          <a:srcRect/>
          <a:stretch>
            <a:fillRect/>
          </a:stretch>
        </p:blipFill>
        <p:spPr bwMode="auto">
          <a:xfrm>
            <a:off x="1071538" y="214290"/>
            <a:ext cx="7858180" cy="6643710"/>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32</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3-1.jpg"/>
          <p:cNvPicPr/>
          <p:nvPr/>
        </p:nvPicPr>
        <p:blipFill>
          <a:blip r:embed="rId2" cstate="print"/>
          <a:srcRect/>
          <a:stretch>
            <a:fillRect/>
          </a:stretch>
        </p:blipFill>
        <p:spPr bwMode="auto">
          <a:xfrm>
            <a:off x="1214414" y="285728"/>
            <a:ext cx="7715304" cy="6357982"/>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33</a:t>
            </a:fld>
            <a:endParaRPr lang="fr-BE"/>
          </a:p>
        </p:txBody>
      </p:sp>
    </p:spTree>
  </p:cSld>
  <p:clrMapOvr>
    <a:masterClrMapping/>
  </p:clrMapOvr>
  <p:transition advClick="0" advTm="1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3.jpg"/>
          <p:cNvPicPr/>
          <p:nvPr/>
        </p:nvPicPr>
        <p:blipFill>
          <a:blip r:embed="rId2" cstate="print"/>
          <a:srcRect/>
          <a:stretch>
            <a:fillRect/>
          </a:stretch>
        </p:blipFill>
        <p:spPr bwMode="auto">
          <a:xfrm>
            <a:off x="1214414" y="214290"/>
            <a:ext cx="7786742" cy="6429419"/>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34</a:t>
            </a:fld>
            <a:endParaRPr lang="fr-BE"/>
          </a:p>
        </p:txBody>
      </p:sp>
    </p:spTree>
  </p:cSld>
  <p:clrMapOvr>
    <a:masterClrMapping/>
  </p:clrMapOvr>
  <p:transition advClick="0" advTm="1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2.jpg"/>
          <p:cNvPicPr/>
          <p:nvPr/>
        </p:nvPicPr>
        <p:blipFill>
          <a:blip r:embed="rId2" cstate="print"/>
          <a:srcRect/>
          <a:stretch>
            <a:fillRect/>
          </a:stretch>
        </p:blipFill>
        <p:spPr bwMode="auto">
          <a:xfrm>
            <a:off x="1142976" y="214290"/>
            <a:ext cx="7715304" cy="6357982"/>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35</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SRV-    -BAHIA\Desktop\resumé des communications\001.png"/>
          <p:cNvPicPr/>
          <p:nvPr/>
        </p:nvPicPr>
        <p:blipFill>
          <a:blip r:embed="rId2" cstate="print"/>
          <a:srcRect/>
          <a:stretch>
            <a:fillRect/>
          </a:stretch>
        </p:blipFill>
        <p:spPr bwMode="auto">
          <a:xfrm>
            <a:off x="1285852" y="428604"/>
            <a:ext cx="7643866" cy="6143668"/>
          </a:xfrm>
          <a:prstGeom prst="rect">
            <a:avLst/>
          </a:prstGeom>
          <a:noFill/>
          <a:ln w="9525">
            <a:noFill/>
            <a:miter lim="800000"/>
            <a:headEnd/>
            <a:tailEnd/>
          </a:ln>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36</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85852" y="428604"/>
            <a:ext cx="7498080" cy="642942"/>
          </a:xfrm>
        </p:spPr>
        <p:txBody>
          <a:bodyPr>
            <a:normAutofit/>
          </a:bodyPr>
          <a:lstStyle/>
          <a:p>
            <a:r>
              <a:rPr lang="fr-FR" sz="2800" b="1" dirty="0" smtClean="0">
                <a:solidFill>
                  <a:srgbClr val="00B0F0"/>
                </a:solidFill>
                <a:effectLst/>
              </a:rPr>
              <a:t>Impact médiatique </a:t>
            </a:r>
            <a:r>
              <a:rPr lang="fr-FR" sz="2800" b="1" dirty="0" smtClean="0">
                <a:solidFill>
                  <a:srgbClr val="00B0F0"/>
                </a:solidFill>
                <a:effectLst/>
              </a:rPr>
              <a:t>:</a:t>
            </a:r>
            <a:endParaRPr lang="fr-FR" sz="2800" dirty="0">
              <a:solidFill>
                <a:srgbClr val="00B0F0"/>
              </a:solidFill>
              <a:effectLst/>
            </a:endParaRPr>
          </a:p>
        </p:txBody>
      </p:sp>
      <p:sp>
        <p:nvSpPr>
          <p:cNvPr id="5" name="Rectangle 6"/>
          <p:cNvSpPr>
            <a:spLocks noChangeArrowheads="1"/>
          </p:cNvSpPr>
          <p:nvPr/>
        </p:nvSpPr>
        <p:spPr bwMode="auto">
          <a:xfrm>
            <a:off x="1071538" y="1071546"/>
            <a:ext cx="735811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fr-FR" dirty="0" smtClean="0"/>
              <a:t> Cette manifestation académique et  scientifique  a fait l’objet d’une couverture médiatique  par de  nombreux organes de la presse nationale écrite  et audiovisuelle. Une salle de presse dotée d’équipements nécessaires  a été aménagée  afin de leur permettre de mener leur mission dans de bonnes conditions. </a:t>
            </a:r>
          </a:p>
          <a:p>
            <a:r>
              <a:rPr lang="fr-FR" dirty="0" smtClean="0"/>
              <a:t>L’impact médiatique de cet événement  a été illustré par  des articles de presse et des interviews avec les communicants et le président du comité d’organisation.   </a:t>
            </a:r>
            <a:endParaRPr lang="fr-FR" dirty="0" smtClean="0"/>
          </a:p>
          <a:p>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Image 5" descr="C:\Users\SRV-    -BAHIA\Pictures\bibliothéque photo\PHOTO\SAM_0047.JPG"/>
          <p:cNvPicPr/>
          <p:nvPr/>
        </p:nvPicPr>
        <p:blipFill>
          <a:blip r:embed="rId2" cstate="print"/>
          <a:srcRect/>
          <a:stretch>
            <a:fillRect/>
          </a:stretch>
        </p:blipFill>
        <p:spPr bwMode="auto">
          <a:xfrm>
            <a:off x="6929454" y="4143380"/>
            <a:ext cx="2214546" cy="2714620"/>
          </a:xfrm>
          <a:prstGeom prst="rect">
            <a:avLst/>
          </a:prstGeom>
          <a:noFill/>
          <a:ln w="9525">
            <a:noFill/>
            <a:miter lim="800000"/>
            <a:headEnd/>
            <a:tailEnd/>
          </a:ln>
        </p:spPr>
      </p:pic>
      <p:pic>
        <p:nvPicPr>
          <p:cNvPr id="7" name="Image 6" descr="C:\Users\SRV-    -BAHIA\Pictures\bibliothéque photo\PHOTO\SAM_0057.JPG"/>
          <p:cNvPicPr/>
          <p:nvPr/>
        </p:nvPicPr>
        <p:blipFill>
          <a:blip r:embed="rId3" cstate="print"/>
          <a:srcRect/>
          <a:stretch>
            <a:fillRect/>
          </a:stretch>
        </p:blipFill>
        <p:spPr bwMode="auto">
          <a:xfrm>
            <a:off x="1000100" y="4071942"/>
            <a:ext cx="2214578" cy="2786058"/>
          </a:xfrm>
          <a:prstGeom prst="rect">
            <a:avLst/>
          </a:prstGeom>
          <a:noFill/>
          <a:ln w="9525">
            <a:noFill/>
            <a:miter lim="800000"/>
            <a:headEnd/>
            <a:tailEnd/>
          </a:ln>
        </p:spPr>
      </p:pic>
      <p:pic>
        <p:nvPicPr>
          <p:cNvPr id="8" name="Image 7" descr="C:\Users\SRV-    -BAHIA\Pictures\bibliothéque photo\SAM_0040.JPG"/>
          <p:cNvPicPr/>
          <p:nvPr/>
        </p:nvPicPr>
        <p:blipFill>
          <a:blip r:embed="rId4" cstate="print"/>
          <a:srcRect/>
          <a:stretch>
            <a:fillRect/>
          </a:stretch>
        </p:blipFill>
        <p:spPr bwMode="auto">
          <a:xfrm>
            <a:off x="3857620" y="4114800"/>
            <a:ext cx="2324100" cy="2743200"/>
          </a:xfrm>
          <a:prstGeom prst="rect">
            <a:avLst/>
          </a:prstGeom>
          <a:noFill/>
          <a:ln w="9525">
            <a:noFill/>
            <a:miter lim="800000"/>
            <a:headEnd/>
            <a:tailEnd/>
          </a:ln>
        </p:spPr>
      </p:pic>
      <p:sp>
        <p:nvSpPr>
          <p:cNvPr id="9" name="Espace réservé du numéro de diapositive 8"/>
          <p:cNvSpPr>
            <a:spLocks noGrp="1"/>
          </p:cNvSpPr>
          <p:nvPr>
            <p:ph type="sldNum" sz="quarter" idx="12"/>
          </p:nvPr>
        </p:nvSpPr>
        <p:spPr/>
        <p:txBody>
          <a:bodyPr/>
          <a:lstStyle/>
          <a:p>
            <a:fld id="{CF4668DC-857F-487D-BFFA-8C0CA5037977}" type="slidenum">
              <a:rPr lang="fr-BE" smtClean="0"/>
              <a:pPr/>
              <a:t>37</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2976" y="357166"/>
            <a:ext cx="74295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buFont typeface="Wingdings" pitchFamily="2" charset="2"/>
              <a:buChar char="Ø"/>
            </a:pPr>
            <a:r>
              <a:rPr lang="fr-FR" b="1" dirty="0" smtClean="0">
                <a:solidFill>
                  <a:srgbClr val="00B0F0"/>
                </a:solidFill>
              </a:rPr>
              <a:t>Médias </a:t>
            </a:r>
            <a:r>
              <a:rPr lang="fr-FR" b="1" dirty="0" smtClean="0">
                <a:solidFill>
                  <a:srgbClr val="00B0F0"/>
                </a:solidFill>
              </a:rPr>
              <a:t>présents </a:t>
            </a:r>
            <a:r>
              <a:rPr lang="fr-FR" b="1" dirty="0" smtClean="0">
                <a:solidFill>
                  <a:srgbClr val="00B0F0"/>
                </a:solidFill>
              </a:rPr>
              <a:t>:</a:t>
            </a:r>
            <a:endParaRPr lang="fr-FR" dirty="0" smtClean="0"/>
          </a:p>
        </p:txBody>
      </p:sp>
      <p:graphicFrame>
        <p:nvGraphicFramePr>
          <p:cNvPr id="5" name="Tableau 4"/>
          <p:cNvGraphicFramePr>
            <a:graphicFrameLocks noGrp="1"/>
          </p:cNvGraphicFramePr>
          <p:nvPr/>
        </p:nvGraphicFramePr>
        <p:xfrm>
          <a:off x="1571604" y="1000108"/>
          <a:ext cx="6858049" cy="5111274"/>
        </p:xfrm>
        <a:graphic>
          <a:graphicData uri="http://schemas.openxmlformats.org/drawingml/2006/table">
            <a:tbl>
              <a:tblPr>
                <a:tableStyleId>{5940675A-B579-460E-94D1-54222C63F5DA}</a:tableStyleId>
              </a:tblPr>
              <a:tblGrid>
                <a:gridCol w="802798"/>
                <a:gridCol w="2840540"/>
                <a:gridCol w="3214711"/>
              </a:tblGrid>
              <a:tr h="241082">
                <a:tc>
                  <a:txBody>
                    <a:bodyPr/>
                    <a:lstStyle/>
                    <a:p>
                      <a:pPr algn="ctr" fontAlgn="ctr"/>
                      <a:r>
                        <a:rPr lang="fr-FR" sz="1400" b="1" u="none" strike="noStrike" dirty="0"/>
                        <a:t>N°</a:t>
                      </a:r>
                      <a:endParaRPr lang="fr-FR" sz="1400" b="1" i="0" u="none" strike="noStrike" dirty="0">
                        <a:solidFill>
                          <a:schemeClr val="tx1"/>
                        </a:solidFill>
                        <a:latin typeface="Calibri"/>
                      </a:endParaRPr>
                    </a:p>
                  </a:txBody>
                  <a:tcPr marL="6471" marR="6471" marT="6471" marB="0" anchor="ctr">
                    <a:solidFill>
                      <a:schemeClr val="accent5">
                        <a:lumMod val="40000"/>
                        <a:lumOff val="60000"/>
                      </a:schemeClr>
                    </a:solidFill>
                  </a:tcPr>
                </a:tc>
                <a:tc>
                  <a:txBody>
                    <a:bodyPr/>
                    <a:lstStyle/>
                    <a:p>
                      <a:pPr algn="ctr" fontAlgn="ctr"/>
                      <a:r>
                        <a:rPr lang="fr-FR" sz="1400" b="1" u="none" strike="noStrike" dirty="0" smtClean="0"/>
                        <a:t>Nom du</a:t>
                      </a:r>
                      <a:r>
                        <a:rPr lang="fr-FR" sz="1400" b="1" u="none" strike="noStrike" baseline="0" dirty="0" smtClean="0"/>
                        <a:t> m</a:t>
                      </a:r>
                      <a:r>
                        <a:rPr lang="fr-FR" sz="1400" b="1" u="none" strike="noStrike" dirty="0" smtClean="0"/>
                        <a:t>édia</a:t>
                      </a:r>
                      <a:r>
                        <a:rPr lang="fr-FR" sz="1400" b="1" u="none" strike="noStrike" baseline="0" dirty="0" smtClean="0"/>
                        <a:t> </a:t>
                      </a:r>
                      <a:endParaRPr lang="fr-FR" sz="1400" b="1" i="0" u="none" strike="noStrike" dirty="0">
                        <a:solidFill>
                          <a:schemeClr val="tx1"/>
                        </a:solidFill>
                        <a:latin typeface="Calibri"/>
                      </a:endParaRPr>
                    </a:p>
                  </a:txBody>
                  <a:tcPr marL="6471" marR="6471" marT="6471" marB="0" anchor="ctr">
                    <a:solidFill>
                      <a:schemeClr val="accent5">
                        <a:lumMod val="40000"/>
                        <a:lumOff val="60000"/>
                      </a:schemeClr>
                    </a:solidFill>
                  </a:tcPr>
                </a:tc>
                <a:tc>
                  <a:txBody>
                    <a:bodyPr/>
                    <a:lstStyle/>
                    <a:p>
                      <a:pPr algn="ctr" fontAlgn="ctr"/>
                      <a:r>
                        <a:rPr lang="fr-FR" sz="1400" b="1" u="none" strike="noStrike" dirty="0" smtClean="0"/>
                        <a:t>logo</a:t>
                      </a:r>
                      <a:endParaRPr lang="fr-FR" sz="1400" b="1" i="0" u="none" strike="noStrike" dirty="0">
                        <a:solidFill>
                          <a:schemeClr val="tx1"/>
                        </a:solidFill>
                        <a:latin typeface="Calibri"/>
                      </a:endParaRPr>
                    </a:p>
                  </a:txBody>
                  <a:tcPr marL="6471" marR="6471" marT="6471" marB="0" anchor="ctr">
                    <a:solidFill>
                      <a:schemeClr val="accent5">
                        <a:lumMod val="40000"/>
                        <a:lumOff val="60000"/>
                      </a:schemeClr>
                    </a:solidFill>
                  </a:tcPr>
                </a:tc>
              </a:tr>
              <a:tr h="608774">
                <a:tc>
                  <a:txBody>
                    <a:bodyPr/>
                    <a:lstStyle/>
                    <a:p>
                      <a:pPr algn="ctr" fontAlgn="b"/>
                      <a:r>
                        <a:rPr lang="fr-FR" sz="1200" b="1" u="none" strike="noStrike" dirty="0" smtClean="0"/>
                        <a:t>1</a:t>
                      </a:r>
                      <a:endParaRPr lang="fr-FR" sz="1200" b="1" i="0" u="none" strike="noStrike" dirty="0">
                        <a:solidFill>
                          <a:schemeClr val="tx1"/>
                        </a:solidFill>
                        <a:latin typeface="Calibri"/>
                      </a:endParaRPr>
                    </a:p>
                  </a:txBody>
                  <a:tcPr marL="6471" marR="6471" marT="6471" marB="0" anchor="b"/>
                </a:tc>
                <a:tc>
                  <a:txBody>
                    <a:bodyPr/>
                    <a:lstStyle/>
                    <a:p>
                      <a:pPr algn="ctr">
                        <a:buFont typeface="Wingdings" pitchFamily="2" charset="2"/>
                        <a:buNone/>
                      </a:pPr>
                      <a:r>
                        <a:rPr lang="fr-FR" sz="1200" b="1" dirty="0" smtClean="0"/>
                        <a:t> Liberté</a:t>
                      </a:r>
                      <a:endParaRPr lang="fr-FR" sz="1200" b="1" dirty="0" smtClean="0">
                        <a:solidFill>
                          <a:schemeClr val="tx1"/>
                        </a:solidFill>
                      </a:endParaRPr>
                    </a:p>
                  </a:txBody>
                  <a:tcPr marL="6471" marR="6471" marT="6471" marB="0" anchor="ctr"/>
                </a:tc>
                <a:tc>
                  <a:txBody>
                    <a:bodyPr/>
                    <a:lstStyle/>
                    <a:p>
                      <a:endParaRPr lang="fr-FR" dirty="0" smtClean="0"/>
                    </a:p>
                    <a:p>
                      <a:endParaRPr lang="fr-FR" dirty="0" smtClean="0"/>
                    </a:p>
                  </a:txBody>
                  <a:tcPr marL="6471" marR="6471" marT="6471" marB="0" anchor="ctr"/>
                </a:tc>
              </a:tr>
              <a:tr h="608774">
                <a:tc>
                  <a:txBody>
                    <a:bodyPr/>
                    <a:lstStyle/>
                    <a:p>
                      <a:pPr algn="ctr" fontAlgn="b"/>
                      <a:r>
                        <a:rPr lang="fr-FR" sz="1200" b="1" u="none" strike="noStrike" dirty="0" smtClean="0"/>
                        <a:t>2</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a:t>Al </a:t>
                      </a:r>
                      <a:r>
                        <a:rPr lang="fr-FR" sz="1200" b="1" u="none" strike="noStrike" dirty="0" err="1"/>
                        <a:t>Yaoum</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608774">
                <a:tc>
                  <a:txBody>
                    <a:bodyPr/>
                    <a:lstStyle/>
                    <a:p>
                      <a:pPr algn="ctr" fontAlgn="b"/>
                      <a:r>
                        <a:rPr lang="fr-FR" sz="1200" b="1" u="none" strike="noStrike" dirty="0" smtClean="0"/>
                        <a:t>3</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a:t>El </a:t>
                      </a:r>
                      <a:r>
                        <a:rPr lang="fr-FR" sz="1200" b="1" u="none" strike="noStrike" dirty="0" err="1"/>
                        <a:t>Bilad</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608774">
                <a:tc>
                  <a:txBody>
                    <a:bodyPr/>
                    <a:lstStyle/>
                    <a:p>
                      <a:pPr algn="ctr" fontAlgn="b"/>
                      <a:r>
                        <a:rPr lang="fr-FR" sz="1200" b="1" u="none" strike="noStrike" dirty="0" smtClean="0"/>
                        <a:t>4</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a:t>El </a:t>
                      </a:r>
                      <a:r>
                        <a:rPr lang="fr-FR" sz="1200" b="1" u="none" strike="noStrike" dirty="0" err="1"/>
                        <a:t>Fedjr</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608774">
                <a:tc>
                  <a:txBody>
                    <a:bodyPr/>
                    <a:lstStyle/>
                    <a:p>
                      <a:pPr algn="ctr" fontAlgn="b"/>
                      <a:r>
                        <a:rPr lang="fr-FR" sz="1200" b="1" u="none" strike="noStrike" dirty="0" smtClean="0"/>
                        <a:t>5</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a:t>El </a:t>
                      </a:r>
                      <a:r>
                        <a:rPr lang="fr-FR" sz="1200" b="1" u="none" strike="noStrike" dirty="0" err="1"/>
                        <a:t>Chaab</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608774">
                <a:tc>
                  <a:txBody>
                    <a:bodyPr/>
                    <a:lstStyle/>
                    <a:p>
                      <a:pPr algn="ctr" fontAlgn="b"/>
                      <a:r>
                        <a:rPr lang="fr-FR" sz="1200" b="1" u="none" strike="noStrike" dirty="0" smtClean="0"/>
                        <a:t>6</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a:t>El </a:t>
                      </a:r>
                      <a:r>
                        <a:rPr lang="fr-FR" sz="1200" b="1" u="none" strike="noStrike" dirty="0" err="1"/>
                        <a:t>Watan</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608774">
                <a:tc>
                  <a:txBody>
                    <a:bodyPr/>
                    <a:lstStyle/>
                    <a:p>
                      <a:pPr algn="ctr" fontAlgn="b"/>
                      <a:r>
                        <a:rPr lang="fr-FR" sz="1200" b="1" u="none" strike="noStrike" dirty="0" smtClean="0"/>
                        <a:t>7</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a:t>Le soir d'Algérie</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608774">
                <a:tc>
                  <a:txBody>
                    <a:bodyPr/>
                    <a:lstStyle/>
                    <a:p>
                      <a:pPr algn="ctr" fontAlgn="b"/>
                      <a:r>
                        <a:rPr lang="fr-FR" sz="1200" b="1" u="none" strike="noStrike" dirty="0" smtClean="0"/>
                        <a:t>8</a:t>
                      </a:r>
                      <a:endParaRPr lang="fr-FR" sz="1200" b="1" i="0" u="none" strike="noStrike" dirty="0">
                        <a:solidFill>
                          <a:schemeClr val="tx1"/>
                        </a:solidFill>
                        <a:latin typeface="Calibri"/>
                      </a:endParaRPr>
                    </a:p>
                  </a:txBody>
                  <a:tcPr marL="6471" marR="6471" marT="6471" marB="0" anchor="b"/>
                </a:tc>
                <a:tc>
                  <a:txBody>
                    <a:bodyPr/>
                    <a:lstStyle/>
                    <a:p>
                      <a:pPr algn="ctr" fontAlgn="ctr"/>
                      <a:r>
                        <a:rPr lang="fr-FR" sz="1200" b="1" u="none" strike="noStrike" dirty="0" smtClean="0"/>
                        <a:t>Site d’information </a:t>
                      </a:r>
                      <a:endParaRPr lang="fr-FR" sz="1200" b="1" i="0" u="none" strike="noStrike" dirty="0">
                        <a:solidFill>
                          <a:schemeClr val="tx1"/>
                        </a:solidFill>
                        <a:latin typeface="Arial"/>
                      </a:endParaRPr>
                    </a:p>
                  </a:txBody>
                  <a:tcPr marL="6471" marR="6471" marT="6471" marB="0" anchor="ctr"/>
                </a:tc>
                <a:tc>
                  <a:txBody>
                    <a:bodyPr/>
                    <a:lstStyle/>
                    <a:p>
                      <a:endParaRPr lang="fr-FR" dirty="0"/>
                    </a:p>
                  </a:txBody>
                  <a:tcPr marL="6471" marR="6471" marT="6471" marB="0" anchor="ctr"/>
                </a:tc>
              </a:tr>
            </a:tbl>
          </a:graphicData>
        </a:graphic>
      </p:graphicFrame>
      <p:pic>
        <p:nvPicPr>
          <p:cNvPr id="6" name="Picture 12"/>
          <p:cNvPicPr>
            <a:picLocks noChangeAspect="1" noChangeArrowheads="1"/>
          </p:cNvPicPr>
          <p:nvPr/>
        </p:nvPicPr>
        <p:blipFill>
          <a:blip r:embed="rId2"/>
          <a:srcRect/>
          <a:stretch>
            <a:fillRect/>
          </a:stretch>
        </p:blipFill>
        <p:spPr bwMode="auto">
          <a:xfrm>
            <a:off x="6072198" y="1928802"/>
            <a:ext cx="1714512" cy="37505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5929322" y="1357298"/>
            <a:ext cx="1843079" cy="428628"/>
          </a:xfrm>
          <a:prstGeom prst="rect">
            <a:avLst/>
          </a:prstGeom>
          <a:noFill/>
          <a:ln w="9525">
            <a:noFill/>
            <a:miter lim="800000"/>
            <a:headEnd/>
            <a:tailEnd/>
          </a:ln>
          <a:effectLst/>
        </p:spPr>
      </p:pic>
      <p:pic>
        <p:nvPicPr>
          <p:cNvPr id="8" name="Picture 13"/>
          <p:cNvPicPr>
            <a:picLocks noChangeAspect="1" noChangeArrowheads="1"/>
          </p:cNvPicPr>
          <p:nvPr/>
        </p:nvPicPr>
        <p:blipFill>
          <a:blip r:embed="rId4"/>
          <a:srcRect/>
          <a:stretch>
            <a:fillRect/>
          </a:stretch>
        </p:blipFill>
        <p:spPr bwMode="auto">
          <a:xfrm>
            <a:off x="6072198" y="2571744"/>
            <a:ext cx="1666875" cy="428628"/>
          </a:xfrm>
          <a:prstGeom prst="rect">
            <a:avLst/>
          </a:prstGeom>
          <a:noFill/>
          <a:ln w="9525">
            <a:noFill/>
            <a:miter lim="800000"/>
            <a:headEnd/>
            <a:tailEnd/>
          </a:ln>
          <a:effectLst/>
        </p:spPr>
      </p:pic>
      <p:pic>
        <p:nvPicPr>
          <p:cNvPr id="9" name="Picture 16"/>
          <p:cNvPicPr>
            <a:picLocks noChangeAspect="1" noChangeArrowheads="1"/>
          </p:cNvPicPr>
          <p:nvPr/>
        </p:nvPicPr>
        <p:blipFill>
          <a:blip r:embed="rId5"/>
          <a:srcRect/>
          <a:stretch>
            <a:fillRect/>
          </a:stretch>
        </p:blipFill>
        <p:spPr bwMode="auto">
          <a:xfrm>
            <a:off x="5929322" y="3143248"/>
            <a:ext cx="1828800" cy="357190"/>
          </a:xfrm>
          <a:prstGeom prst="rect">
            <a:avLst/>
          </a:prstGeom>
          <a:noFill/>
          <a:ln w="9525">
            <a:noFill/>
            <a:miter lim="800000"/>
            <a:headEnd/>
            <a:tailEnd/>
          </a:ln>
          <a:effectLst/>
        </p:spPr>
      </p:pic>
      <p:pic>
        <p:nvPicPr>
          <p:cNvPr id="10" name="Picture 6"/>
          <p:cNvPicPr>
            <a:picLocks noChangeAspect="1" noChangeArrowheads="1"/>
          </p:cNvPicPr>
          <p:nvPr/>
        </p:nvPicPr>
        <p:blipFill>
          <a:blip r:embed="rId6"/>
          <a:srcRect/>
          <a:stretch>
            <a:fillRect/>
          </a:stretch>
        </p:blipFill>
        <p:spPr bwMode="auto">
          <a:xfrm>
            <a:off x="6000760" y="3786190"/>
            <a:ext cx="1857388" cy="357190"/>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srcRect/>
          <a:stretch>
            <a:fillRect/>
          </a:stretch>
        </p:blipFill>
        <p:spPr bwMode="auto">
          <a:xfrm>
            <a:off x="5857884" y="4357694"/>
            <a:ext cx="2352675" cy="428628"/>
          </a:xfrm>
          <a:prstGeom prst="rect">
            <a:avLst/>
          </a:prstGeom>
          <a:noFill/>
          <a:ln w="9525">
            <a:noFill/>
            <a:miter lim="800000"/>
            <a:headEnd/>
            <a:tailEnd/>
          </a:ln>
          <a:effectLst/>
        </p:spPr>
      </p:pic>
      <p:pic>
        <p:nvPicPr>
          <p:cNvPr id="12" name="Picture 4"/>
          <p:cNvPicPr>
            <a:picLocks noChangeAspect="1" noChangeArrowheads="1"/>
          </p:cNvPicPr>
          <p:nvPr/>
        </p:nvPicPr>
        <p:blipFill>
          <a:blip r:embed="rId8"/>
          <a:srcRect/>
          <a:stretch>
            <a:fillRect/>
          </a:stretch>
        </p:blipFill>
        <p:spPr bwMode="auto">
          <a:xfrm>
            <a:off x="5857884" y="5000636"/>
            <a:ext cx="2274566" cy="404741"/>
          </a:xfrm>
          <a:prstGeom prst="rect">
            <a:avLst/>
          </a:prstGeom>
          <a:noFill/>
          <a:ln w="9525">
            <a:noFill/>
            <a:miter lim="800000"/>
            <a:headEnd/>
            <a:tailEnd/>
          </a:ln>
          <a:effectLst/>
        </p:spPr>
      </p:pic>
      <p:pic>
        <p:nvPicPr>
          <p:cNvPr id="14" name="Picture 4" descr="جزايرس"/>
          <p:cNvPicPr>
            <a:picLocks noChangeAspect="1" noChangeArrowheads="1"/>
          </p:cNvPicPr>
          <p:nvPr/>
        </p:nvPicPr>
        <p:blipFill>
          <a:blip r:embed="rId9"/>
          <a:srcRect/>
          <a:stretch>
            <a:fillRect/>
          </a:stretch>
        </p:blipFill>
        <p:spPr bwMode="auto">
          <a:xfrm>
            <a:off x="5715008" y="5572140"/>
            <a:ext cx="2381250" cy="428628"/>
          </a:xfrm>
          <a:prstGeom prst="rect">
            <a:avLst/>
          </a:prstGeom>
          <a:noFill/>
        </p:spPr>
      </p:pic>
      <p:sp>
        <p:nvSpPr>
          <p:cNvPr id="16" name="Espace réservé du numéro de diapositive 15"/>
          <p:cNvSpPr>
            <a:spLocks noGrp="1"/>
          </p:cNvSpPr>
          <p:nvPr>
            <p:ph type="sldNum" sz="quarter" idx="12"/>
          </p:nvPr>
        </p:nvSpPr>
        <p:spPr/>
        <p:txBody>
          <a:bodyPr/>
          <a:lstStyle/>
          <a:p>
            <a:fld id="{CF4668DC-857F-487D-BFFA-8C0CA5037977}" type="slidenum">
              <a:rPr lang="fr-BE" smtClean="0"/>
              <a:pPr/>
              <a:t>38</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214438" y="642938"/>
          <a:ext cx="7497762" cy="5366839"/>
        </p:xfrm>
        <a:graphic>
          <a:graphicData uri="http://schemas.openxmlformats.org/drawingml/2006/table">
            <a:tbl>
              <a:tblPr firstRow="1" bandRow="1">
                <a:tableStyleId>{5940675A-B579-460E-94D1-54222C63F5DA}</a:tableStyleId>
              </a:tblPr>
              <a:tblGrid>
                <a:gridCol w="571480"/>
                <a:gridCol w="4071966"/>
                <a:gridCol w="2854316"/>
              </a:tblGrid>
              <a:tr h="370840">
                <a:tc>
                  <a:txBody>
                    <a:bodyPr/>
                    <a:lstStyle/>
                    <a:p>
                      <a:pPr algn="ctr" fontAlgn="b"/>
                      <a:r>
                        <a:rPr lang="fr-FR" sz="1200" b="1" u="none" strike="noStrike" dirty="0" smtClean="0"/>
                        <a:t>9</a:t>
                      </a:r>
                      <a:endParaRPr lang="fr-FR" sz="1200" b="1" i="0" u="none" strike="noStrike" dirty="0">
                        <a:solidFill>
                          <a:schemeClr val="tx1"/>
                        </a:solidFill>
                        <a:latin typeface="Calibri"/>
                      </a:endParaRPr>
                    </a:p>
                  </a:txBody>
                  <a:tcPr marL="6471" marR="6471" marT="6471" marB="0" anchor="b"/>
                </a:tc>
                <a:tc>
                  <a:txBody>
                    <a:bodyPr/>
                    <a:lstStyle/>
                    <a:p>
                      <a:pPr algn="l" fontAlgn="ctr"/>
                      <a:r>
                        <a:rPr lang="fr-FR" sz="1200" b="1" u="none" strike="noStrike" dirty="0"/>
                        <a:t>El </a:t>
                      </a:r>
                      <a:r>
                        <a:rPr lang="fr-FR" sz="1200" b="1" u="none" strike="noStrike" dirty="0" err="1"/>
                        <a:t>Khabar</a:t>
                      </a:r>
                      <a:endParaRPr lang="fr-FR" sz="1200" b="1" i="0" u="none" strike="noStrike" dirty="0">
                        <a:solidFill>
                          <a:schemeClr val="tx1"/>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10</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err="1"/>
                        <a:t>Saout</a:t>
                      </a:r>
                      <a:r>
                        <a:rPr lang="fr-FR" sz="1200" b="1" u="none" strike="noStrike" dirty="0"/>
                        <a:t> el </a:t>
                      </a:r>
                      <a:r>
                        <a:rPr lang="fr-FR" sz="1200" b="1" u="none" strike="noStrike" dirty="0" err="1"/>
                        <a:t>Ahrar</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11</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smtClean="0"/>
                        <a:t>Algérie news</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12</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APS</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13</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UFC</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14</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Radio </a:t>
                      </a:r>
                      <a:r>
                        <a:rPr lang="fr-FR" sz="1200" b="1" u="none" strike="noStrike" dirty="0" err="1"/>
                        <a:t>Boumerdes</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15</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Le courrier d'</a:t>
                      </a:r>
                      <a:r>
                        <a:rPr lang="fr-FR" sz="1200" b="1" u="none" strike="noStrike" dirty="0" err="1"/>
                        <a:t>algérie</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16</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El </a:t>
                      </a:r>
                      <a:r>
                        <a:rPr lang="fr-FR" sz="1200" b="1" u="none" strike="noStrike" dirty="0" err="1"/>
                        <a:t>Watan</a:t>
                      </a:r>
                      <a:r>
                        <a:rPr lang="fr-FR" sz="1200" b="1" u="none" strike="noStrike" dirty="0"/>
                        <a:t> étudiant</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r h="370840">
                <a:tc>
                  <a:txBody>
                    <a:bodyPr/>
                    <a:lstStyle/>
                    <a:p>
                      <a:pPr algn="ctr" fontAlgn="b"/>
                      <a:r>
                        <a:rPr lang="fr-FR" sz="1200" b="1" u="none" strike="noStrike" dirty="0" smtClean="0"/>
                        <a:t>17</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El </a:t>
                      </a:r>
                      <a:r>
                        <a:rPr lang="fr-FR" sz="1200" b="1" u="none" strike="noStrike" dirty="0" err="1" smtClean="0"/>
                        <a:t>ssalam</a:t>
                      </a:r>
                      <a:endParaRPr lang="fr-FR" sz="1200" b="1" i="0" u="none" strike="noStrike" dirty="0">
                        <a:solidFill>
                          <a:srgbClr val="000000"/>
                        </a:solidFill>
                        <a:latin typeface="Arial"/>
                      </a:endParaRPr>
                    </a:p>
                  </a:txBody>
                  <a:tcPr marL="6471" marR="6471" marT="6471" marB="0" anchor="ctr"/>
                </a:tc>
                <a:tc>
                  <a:txBody>
                    <a:bodyPr/>
                    <a:lstStyle/>
                    <a:p>
                      <a:endParaRPr lang="fr-FR" dirty="0"/>
                    </a:p>
                  </a:txBody>
                  <a:tcPr marL="6471" marR="6471" marT="6471" marB="0" anchor="ctr"/>
                </a:tc>
              </a:tr>
              <a:tr h="370840">
                <a:tc>
                  <a:txBody>
                    <a:bodyPr/>
                    <a:lstStyle/>
                    <a:p>
                      <a:pPr algn="ctr" fontAlgn="b"/>
                      <a:r>
                        <a:rPr lang="fr-FR" sz="1200" b="1" u="none" strike="noStrike" dirty="0" smtClean="0"/>
                        <a:t>18</a:t>
                      </a:r>
                      <a:endParaRPr lang="fr-FR" sz="1200" b="1" i="0" u="none" strike="noStrike" dirty="0">
                        <a:solidFill>
                          <a:srgbClr val="000000"/>
                        </a:solidFill>
                        <a:latin typeface="Calibri"/>
                      </a:endParaRPr>
                    </a:p>
                  </a:txBody>
                  <a:tcPr marL="6471" marR="6471" marT="6471" marB="0" anchor="b"/>
                </a:tc>
                <a:tc>
                  <a:txBody>
                    <a:bodyPr/>
                    <a:lstStyle/>
                    <a:p>
                      <a:pPr algn="l" fontAlgn="ctr"/>
                      <a:r>
                        <a:rPr lang="fr-FR" sz="1200" b="1" u="none" strike="noStrike" dirty="0"/>
                        <a:t>Akhbar el </a:t>
                      </a:r>
                      <a:r>
                        <a:rPr lang="fr-FR" sz="1200" b="1" u="none" strike="noStrike" dirty="0" err="1"/>
                        <a:t>yaoum</a:t>
                      </a:r>
                      <a:endParaRPr lang="fr-FR" sz="1200" b="1" i="0" u="none" strike="noStrike" dirty="0">
                        <a:solidFill>
                          <a:srgbClr val="000000"/>
                        </a:solidFill>
                        <a:latin typeface="Arial"/>
                      </a:endParaRPr>
                    </a:p>
                  </a:txBody>
                  <a:tcPr marL="6471" marR="6471" marT="6471" marB="0" anchor="ctr"/>
                </a:tc>
                <a:tc>
                  <a:txBody>
                    <a:bodyPr/>
                    <a:lstStyle/>
                    <a:p>
                      <a:endParaRPr lang="fr-FR" dirty="0" smtClean="0"/>
                    </a:p>
                    <a:p>
                      <a:endParaRPr lang="fr-FR" dirty="0"/>
                    </a:p>
                  </a:txBody>
                  <a:tcPr marL="6471" marR="6471" marT="6471" marB="0" anchor="ctr"/>
                </a:tc>
              </a:tr>
            </a:tbl>
          </a:graphicData>
        </a:graphic>
      </p:graphicFrame>
      <p:pic>
        <p:nvPicPr>
          <p:cNvPr id="5" name="Picture 7"/>
          <p:cNvPicPr>
            <a:picLocks noChangeAspect="1" noChangeArrowheads="1"/>
          </p:cNvPicPr>
          <p:nvPr/>
        </p:nvPicPr>
        <p:blipFill>
          <a:blip r:embed="rId2"/>
          <a:srcRect/>
          <a:stretch>
            <a:fillRect/>
          </a:stretch>
        </p:blipFill>
        <p:spPr bwMode="auto">
          <a:xfrm>
            <a:off x="6357950" y="714356"/>
            <a:ext cx="2214578" cy="428628"/>
          </a:xfrm>
          <a:prstGeom prst="rect">
            <a:avLst/>
          </a:prstGeom>
          <a:noFill/>
          <a:ln w="9525">
            <a:noFill/>
            <a:miter lim="800000"/>
            <a:headEnd/>
            <a:tailEnd/>
          </a:ln>
          <a:effectLst/>
        </p:spPr>
      </p:pic>
      <p:pic>
        <p:nvPicPr>
          <p:cNvPr id="6" name="Picture 15"/>
          <p:cNvPicPr>
            <a:picLocks noChangeAspect="1" noChangeArrowheads="1"/>
          </p:cNvPicPr>
          <p:nvPr/>
        </p:nvPicPr>
        <p:blipFill>
          <a:blip r:embed="rId3"/>
          <a:srcRect/>
          <a:stretch>
            <a:fillRect/>
          </a:stretch>
        </p:blipFill>
        <p:spPr bwMode="auto">
          <a:xfrm>
            <a:off x="6357950" y="1214422"/>
            <a:ext cx="2214578" cy="428628"/>
          </a:xfrm>
          <a:prstGeom prst="rect">
            <a:avLst/>
          </a:prstGeom>
          <a:noFill/>
          <a:ln w="9525">
            <a:noFill/>
            <a:miter lim="800000"/>
            <a:headEnd/>
            <a:tailEnd/>
          </a:ln>
          <a:effectLst/>
        </p:spPr>
      </p:pic>
      <p:pic>
        <p:nvPicPr>
          <p:cNvPr id="8" name="Picture 7"/>
          <p:cNvPicPr>
            <a:picLocks noChangeAspect="1" noChangeArrowheads="1"/>
          </p:cNvPicPr>
          <p:nvPr/>
        </p:nvPicPr>
        <p:blipFill>
          <a:blip r:embed="rId4"/>
          <a:srcRect/>
          <a:stretch>
            <a:fillRect/>
          </a:stretch>
        </p:blipFill>
        <p:spPr bwMode="auto">
          <a:xfrm>
            <a:off x="6500826" y="2357430"/>
            <a:ext cx="2028819" cy="428628"/>
          </a:xfrm>
          <a:prstGeom prst="rect">
            <a:avLst/>
          </a:prstGeom>
          <a:noFill/>
          <a:ln w="9525">
            <a:noFill/>
            <a:miter lim="800000"/>
            <a:headEnd/>
            <a:tailEnd/>
          </a:ln>
          <a:effectLst/>
        </p:spPr>
      </p:pic>
      <p:pic>
        <p:nvPicPr>
          <p:cNvPr id="9" name="Picture 8"/>
          <p:cNvPicPr>
            <a:picLocks noChangeAspect="1" noChangeArrowheads="1"/>
          </p:cNvPicPr>
          <p:nvPr/>
        </p:nvPicPr>
        <p:blipFill>
          <a:blip r:embed="rId5"/>
          <a:srcRect/>
          <a:stretch>
            <a:fillRect/>
          </a:stretch>
        </p:blipFill>
        <p:spPr bwMode="auto">
          <a:xfrm>
            <a:off x="6572264" y="2928934"/>
            <a:ext cx="1785950" cy="357190"/>
          </a:xfrm>
          <a:prstGeom prst="rect">
            <a:avLst/>
          </a:prstGeom>
          <a:noFill/>
          <a:ln w="9525">
            <a:noFill/>
            <a:miter lim="800000"/>
            <a:headEnd/>
            <a:tailEnd/>
          </a:ln>
          <a:effectLst/>
        </p:spPr>
      </p:pic>
      <p:pic>
        <p:nvPicPr>
          <p:cNvPr id="11" name="Picture 2"/>
          <p:cNvPicPr>
            <a:picLocks noChangeAspect="1" noChangeArrowheads="1"/>
          </p:cNvPicPr>
          <p:nvPr/>
        </p:nvPicPr>
        <p:blipFill>
          <a:blip r:embed="rId6"/>
          <a:srcRect/>
          <a:stretch>
            <a:fillRect/>
          </a:stretch>
        </p:blipFill>
        <p:spPr bwMode="auto">
          <a:xfrm>
            <a:off x="6572264" y="3500438"/>
            <a:ext cx="1885950" cy="357190"/>
          </a:xfrm>
          <a:prstGeom prst="rect">
            <a:avLst/>
          </a:prstGeom>
          <a:noFill/>
          <a:ln w="9525">
            <a:noFill/>
            <a:miter lim="800000"/>
            <a:headEnd/>
            <a:tailEnd/>
          </a:ln>
          <a:effectLst/>
        </p:spPr>
      </p:pic>
      <p:pic>
        <p:nvPicPr>
          <p:cNvPr id="12" name="Picture 4" descr="http://t0.gstatic.com/images?q=tbn:ANd9GcQ5O3vHGa0P4OdlPkzEuJQXAgPD6nw-loHUQQpx4w_AKcnyI5fWKwVeaYSM8w"/>
          <p:cNvPicPr>
            <a:picLocks noChangeAspect="1" noChangeArrowheads="1"/>
          </p:cNvPicPr>
          <p:nvPr/>
        </p:nvPicPr>
        <p:blipFill>
          <a:blip r:embed="rId7"/>
          <a:srcRect/>
          <a:stretch>
            <a:fillRect/>
          </a:stretch>
        </p:blipFill>
        <p:spPr bwMode="auto">
          <a:xfrm>
            <a:off x="6572264" y="4000504"/>
            <a:ext cx="1790700" cy="500065"/>
          </a:xfrm>
          <a:prstGeom prst="rect">
            <a:avLst/>
          </a:prstGeom>
          <a:noFill/>
        </p:spPr>
      </p:pic>
      <p:pic>
        <p:nvPicPr>
          <p:cNvPr id="13" name="Picture 2"/>
          <p:cNvPicPr>
            <a:picLocks noChangeAspect="1" noChangeArrowheads="1"/>
          </p:cNvPicPr>
          <p:nvPr/>
        </p:nvPicPr>
        <p:blipFill>
          <a:blip r:embed="rId8"/>
          <a:srcRect/>
          <a:stretch>
            <a:fillRect/>
          </a:stretch>
        </p:blipFill>
        <p:spPr bwMode="auto">
          <a:xfrm>
            <a:off x="6429388" y="4572008"/>
            <a:ext cx="2081211" cy="428628"/>
          </a:xfrm>
          <a:prstGeom prst="rect">
            <a:avLst/>
          </a:prstGeom>
          <a:noFill/>
          <a:ln w="9525">
            <a:noFill/>
            <a:miter lim="800000"/>
            <a:headEnd/>
            <a:tailEnd/>
          </a:ln>
          <a:effectLst/>
        </p:spPr>
      </p:pic>
      <p:pic>
        <p:nvPicPr>
          <p:cNvPr id="14" name="Picture 3"/>
          <p:cNvPicPr>
            <a:picLocks noChangeAspect="1" noChangeArrowheads="1"/>
          </p:cNvPicPr>
          <p:nvPr/>
        </p:nvPicPr>
        <p:blipFill>
          <a:blip r:embed="rId9"/>
          <a:srcRect/>
          <a:stretch>
            <a:fillRect/>
          </a:stretch>
        </p:blipFill>
        <p:spPr bwMode="auto">
          <a:xfrm>
            <a:off x="6715140" y="5572140"/>
            <a:ext cx="1863732" cy="428628"/>
          </a:xfrm>
          <a:prstGeom prst="rect">
            <a:avLst/>
          </a:prstGeom>
          <a:noFill/>
          <a:ln w="9525">
            <a:noFill/>
            <a:miter lim="800000"/>
            <a:headEnd/>
            <a:tailEnd/>
          </a:ln>
          <a:effectLst/>
        </p:spPr>
      </p:pic>
      <p:pic>
        <p:nvPicPr>
          <p:cNvPr id="15" name="Picture 6"/>
          <p:cNvPicPr>
            <a:picLocks noChangeAspect="1" noChangeArrowheads="1"/>
          </p:cNvPicPr>
          <p:nvPr/>
        </p:nvPicPr>
        <p:blipFill>
          <a:blip r:embed="rId10"/>
          <a:srcRect/>
          <a:stretch>
            <a:fillRect/>
          </a:stretch>
        </p:blipFill>
        <p:spPr bwMode="auto">
          <a:xfrm>
            <a:off x="7215206" y="5072074"/>
            <a:ext cx="1495422" cy="428628"/>
          </a:xfrm>
          <a:prstGeom prst="rect">
            <a:avLst/>
          </a:prstGeom>
          <a:noFill/>
          <a:ln w="9525">
            <a:noFill/>
            <a:miter lim="800000"/>
            <a:headEnd/>
            <a:tailEnd/>
          </a:ln>
          <a:effectLst/>
        </p:spPr>
      </p:pic>
      <p:pic>
        <p:nvPicPr>
          <p:cNvPr id="16" name="Picture 2"/>
          <p:cNvPicPr>
            <a:picLocks noChangeAspect="1" noChangeArrowheads="1"/>
          </p:cNvPicPr>
          <p:nvPr/>
        </p:nvPicPr>
        <p:blipFill>
          <a:blip r:embed="rId11"/>
          <a:srcRect/>
          <a:stretch>
            <a:fillRect/>
          </a:stretch>
        </p:blipFill>
        <p:spPr bwMode="auto">
          <a:xfrm>
            <a:off x="6500826" y="1785926"/>
            <a:ext cx="2028821" cy="428628"/>
          </a:xfrm>
          <a:prstGeom prst="rect">
            <a:avLst/>
          </a:prstGeom>
          <a:noFill/>
          <a:ln w="9525">
            <a:noFill/>
            <a:miter lim="800000"/>
            <a:headEnd/>
            <a:tailEnd/>
          </a:ln>
          <a:effectLst/>
        </p:spPr>
      </p:pic>
      <p:sp>
        <p:nvSpPr>
          <p:cNvPr id="17" name="Espace réservé du numéro de diapositive 16"/>
          <p:cNvSpPr>
            <a:spLocks noGrp="1"/>
          </p:cNvSpPr>
          <p:nvPr>
            <p:ph type="sldNum" sz="quarter" idx="12"/>
          </p:nvPr>
        </p:nvSpPr>
        <p:spPr/>
        <p:txBody>
          <a:bodyPr/>
          <a:lstStyle/>
          <a:p>
            <a:fld id="{CF4668DC-857F-487D-BFFA-8C0CA5037977}" type="slidenum">
              <a:rPr lang="fr-BE" smtClean="0"/>
              <a:pPr/>
              <a:t>39</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608" y="428604"/>
            <a:ext cx="7498080" cy="642942"/>
          </a:xfrm>
        </p:spPr>
        <p:txBody>
          <a:bodyPr>
            <a:normAutofit fontScale="90000"/>
          </a:bodyPr>
          <a:lstStyle/>
          <a:p>
            <a:r>
              <a:rPr lang="fr-FR" sz="3600" b="1" dirty="0" smtClean="0">
                <a:solidFill>
                  <a:srgbClr val="00B0F0"/>
                </a:solidFill>
              </a:rPr>
              <a:t>Problématique </a:t>
            </a:r>
            <a:r>
              <a:rPr lang="fr-FR" sz="3600" b="1" dirty="0" smtClean="0">
                <a:solidFill>
                  <a:srgbClr val="00B0F0"/>
                </a:solidFill>
              </a:rPr>
              <a:t>:</a:t>
            </a:r>
            <a:r>
              <a:rPr lang="fr-FR" dirty="0" smtClean="0"/>
              <a:t/>
            </a:r>
            <a:br>
              <a:rPr lang="fr-FR" dirty="0" smtClean="0"/>
            </a:br>
            <a:endParaRPr lang="fr-FR" dirty="0"/>
          </a:p>
        </p:txBody>
      </p:sp>
      <p:sp>
        <p:nvSpPr>
          <p:cNvPr id="3" name="Espace réservé du contenu 2"/>
          <p:cNvSpPr>
            <a:spLocks noGrp="1"/>
          </p:cNvSpPr>
          <p:nvPr>
            <p:ph idx="1"/>
          </p:nvPr>
        </p:nvSpPr>
        <p:spPr>
          <a:xfrm>
            <a:off x="1000100" y="928670"/>
            <a:ext cx="7872410" cy="2900370"/>
          </a:xfrm>
        </p:spPr>
        <p:txBody>
          <a:bodyPr>
            <a:normAutofit/>
          </a:bodyPr>
          <a:lstStyle/>
          <a:p>
            <a:pPr algn="just">
              <a:buNone/>
            </a:pPr>
            <a:r>
              <a:rPr lang="fr-FR" sz="1900" dirty="0" smtClean="0"/>
              <a:t>      </a:t>
            </a:r>
            <a:r>
              <a:rPr lang="fr-FR" sz="1800" dirty="0" smtClean="0"/>
              <a:t>Au cours des dernières années, les bibliothèques universitaires ont connu de profondes mutations en raison de la récente révolution informatique. L'information ne cesse de se développer de jour en jour, ainsi que la technologie  contribuant à sa diffusion et à sa  restitution. Ces deux facteurs (Informatique et Technologie) ont pesé de leur poids sur les bibliothèques universitaires qui  se sont impliquées  depuis dans  la recherche des moyens les plus efficaces pour faire face à ces nouvelles données, afin de répondre aux défis imposés à l’ère de la technologie digitale. Tous ces facteurs ont influé à des degrés divers sur les bibliothèques universitaires</a:t>
            </a:r>
            <a:r>
              <a:rPr lang="fr-FR" sz="2000" dirty="0" smtClean="0"/>
              <a:t>.</a:t>
            </a:r>
          </a:p>
          <a:p>
            <a:pPr algn="just">
              <a:buNone/>
            </a:pPr>
            <a:endParaRPr lang="fr-FR" sz="1900" dirty="0" smtClean="0"/>
          </a:p>
          <a:p>
            <a:pPr>
              <a:buNone/>
            </a:pPr>
            <a:endParaRPr lang="fr-FR" dirty="0"/>
          </a:p>
        </p:txBody>
      </p:sp>
      <p:sp>
        <p:nvSpPr>
          <p:cNvPr id="4" name="ZoneTexte 3"/>
          <p:cNvSpPr txBox="1"/>
          <p:nvPr/>
        </p:nvSpPr>
        <p:spPr>
          <a:xfrm>
            <a:off x="1071538" y="3643314"/>
            <a:ext cx="7500990" cy="923330"/>
          </a:xfrm>
          <a:prstGeom prst="rect">
            <a:avLst/>
          </a:prstGeom>
          <a:noFill/>
        </p:spPr>
        <p:txBody>
          <a:bodyPr wrap="square" rtlCol="0">
            <a:spAutoFit/>
          </a:bodyPr>
          <a:lstStyle/>
          <a:p>
            <a:r>
              <a:rPr lang="fr-FR" b="1" dirty="0" smtClean="0"/>
              <a:t>Quelles est  donc, la réalité des bibliothèques universitaires en Algérie au milieu de ces mutations ?</a:t>
            </a:r>
          </a:p>
          <a:p>
            <a:endParaRPr lang="fr-FR" dirty="0"/>
          </a:p>
        </p:txBody>
      </p:sp>
      <p:pic>
        <p:nvPicPr>
          <p:cNvPr id="7" name="Picture 2" descr="C:\Users\SRV-    -BAHIA\Pictures\photo BU 14.15.16 Mai\DSC07456.JPG"/>
          <p:cNvPicPr>
            <a:picLocks noChangeAspect="1" noChangeArrowheads="1"/>
          </p:cNvPicPr>
          <p:nvPr/>
        </p:nvPicPr>
        <p:blipFill>
          <a:blip r:embed="rId2" cstate="print"/>
          <a:srcRect/>
          <a:stretch>
            <a:fillRect/>
          </a:stretch>
        </p:blipFill>
        <p:spPr bwMode="auto">
          <a:xfrm>
            <a:off x="5429256" y="4357694"/>
            <a:ext cx="2500298" cy="228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Espace réservé du numéro de diapositive 7"/>
          <p:cNvSpPr>
            <a:spLocks noGrp="1"/>
          </p:cNvSpPr>
          <p:nvPr>
            <p:ph type="sldNum" sz="quarter" idx="12"/>
          </p:nvPr>
        </p:nvSpPr>
        <p:spPr/>
        <p:txBody>
          <a:bodyPr/>
          <a:lstStyle/>
          <a:p>
            <a:fld id="{CF4668DC-857F-487D-BFFA-8C0CA5037977}" type="slidenum">
              <a:rPr lang="fr-BE" smtClean="0"/>
              <a:pPr/>
              <a:t>4</a:t>
            </a:fld>
            <a:endParaRPr lang="fr-BE"/>
          </a:p>
        </p:txBody>
      </p:sp>
      <p:pic>
        <p:nvPicPr>
          <p:cNvPr id="1027" name="Picture 3" descr="C:\Users\SRV-    -BAHIA\Pictures\photo BU 14.15.16 Mai\DSC07270.JPG"/>
          <p:cNvPicPr>
            <a:picLocks noChangeAspect="1" noChangeArrowheads="1"/>
          </p:cNvPicPr>
          <p:nvPr/>
        </p:nvPicPr>
        <p:blipFill>
          <a:blip r:embed="rId3" cstate="print"/>
          <a:srcRect/>
          <a:stretch>
            <a:fillRect/>
          </a:stretch>
        </p:blipFill>
        <p:spPr bwMode="auto">
          <a:xfrm>
            <a:off x="1500166" y="4357694"/>
            <a:ext cx="2500330" cy="2209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800" decel="100000"/>
                                        <p:tgtEl>
                                          <p:spTgt spid="4"/>
                                        </p:tgtEl>
                                      </p:cBhvr>
                                    </p:animEffect>
                                    <p:anim calcmode="lin" valueType="num">
                                      <p:cBhvr>
                                        <p:cTn id="20" dur="800" decel="100000" fill="hold"/>
                                        <p:tgtEl>
                                          <p:spTgt spid="4"/>
                                        </p:tgtEl>
                                        <p:attrNameLst>
                                          <p:attrName>style.rotation</p:attrName>
                                        </p:attrNameLst>
                                      </p:cBhvr>
                                      <p:tavLst>
                                        <p:tav tm="0">
                                          <p:val>
                                            <p:fltVal val="-90"/>
                                          </p:val>
                                        </p:tav>
                                        <p:tav tm="100000">
                                          <p:val>
                                            <p:fltVal val="0"/>
                                          </p:val>
                                        </p:tav>
                                      </p:tavLst>
                                    </p:anim>
                                    <p:anim calcmode="lin" valueType="num">
                                      <p:cBhvr>
                                        <p:cTn id="21" dur="800" decel="100000" fill="hold"/>
                                        <p:tgtEl>
                                          <p:spTgt spid="4"/>
                                        </p:tgtEl>
                                        <p:attrNameLst>
                                          <p:attrName>ppt_x</p:attrName>
                                        </p:attrNameLst>
                                      </p:cBhvr>
                                      <p:tavLst>
                                        <p:tav tm="0">
                                          <p:val>
                                            <p:strVal val="#ppt_x+0.4"/>
                                          </p:val>
                                        </p:tav>
                                        <p:tav tm="100000">
                                          <p:val>
                                            <p:strVal val="#ppt_x-0.05"/>
                                          </p:val>
                                        </p:tav>
                                      </p:tavLst>
                                    </p:anim>
                                    <p:anim calcmode="lin" valueType="num">
                                      <p:cBhvr>
                                        <p:cTn id="22" dur="800" decel="100000" fill="hold"/>
                                        <p:tgtEl>
                                          <p:spTgt spid="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additive="base">
                                        <p:cTn id="35" dur="500" fill="hold"/>
                                        <p:tgtEl>
                                          <p:spTgt spid="1027"/>
                                        </p:tgtEl>
                                        <p:attrNameLst>
                                          <p:attrName>ppt_x</p:attrName>
                                        </p:attrNameLst>
                                      </p:cBhvr>
                                      <p:tavLst>
                                        <p:tav tm="0">
                                          <p:val>
                                            <p:strVal val="#ppt_x"/>
                                          </p:val>
                                        </p:tav>
                                        <p:tav tm="100000">
                                          <p:val>
                                            <p:strVal val="#ppt_x"/>
                                          </p:val>
                                        </p:tav>
                                      </p:tavLst>
                                    </p:anim>
                                    <p:anim calcmode="lin" valueType="num">
                                      <p:cBhvr additive="base">
                                        <p:cTn id="3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28" y="2214554"/>
            <a:ext cx="7498080" cy="1143000"/>
          </a:xfrm>
        </p:spPr>
        <p:txBody>
          <a:bodyPr/>
          <a:lstStyle/>
          <a:p>
            <a:pPr algn="ctr"/>
            <a:r>
              <a:rPr lang="fr-FR" b="1" dirty="0" smtClean="0">
                <a:solidFill>
                  <a:srgbClr val="00B0F0"/>
                </a:solidFill>
              </a:rPr>
              <a:t>Articles  de presse publiés:</a:t>
            </a:r>
            <a:endParaRPr lang="fr-FR" b="1" dirty="0">
              <a:solidFill>
                <a:srgbClr val="00B0F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40</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1071538" y="357166"/>
            <a:ext cx="7477149" cy="5786453"/>
          </a:xfrm>
          <a:prstGeom prst="rect">
            <a:avLst/>
          </a:prstGeom>
          <a:noFill/>
          <a:ln w="9525">
            <a:noFill/>
            <a:miter lim="800000"/>
            <a:headEnd/>
            <a:tailEnd/>
          </a:ln>
          <a:effectLst/>
        </p:spPr>
      </p:pic>
      <p:sp>
        <p:nvSpPr>
          <p:cNvPr id="6" name="Espace réservé du numéro de diapositive 5"/>
          <p:cNvSpPr>
            <a:spLocks noGrp="1"/>
          </p:cNvSpPr>
          <p:nvPr>
            <p:ph type="sldNum" sz="quarter" idx="12"/>
          </p:nvPr>
        </p:nvSpPr>
        <p:spPr/>
        <p:txBody>
          <a:bodyPr/>
          <a:lstStyle/>
          <a:p>
            <a:fld id="{CF4668DC-857F-487D-BFFA-8C0CA5037977}" type="slidenum">
              <a:rPr lang="fr-BE" smtClean="0"/>
              <a:pPr/>
              <a:t>41</a:t>
            </a:fld>
            <a:endParaRPr lang="fr-BE"/>
          </a:p>
        </p:txBody>
      </p:sp>
    </p:spTree>
  </p:cSld>
  <p:clrMapOvr>
    <a:masterClrMapping/>
  </p:clrMapOvr>
  <p:transition advClick="0" advTm="1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142976" y="1"/>
            <a:ext cx="7477148" cy="6357957"/>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42</a:t>
            </a:fld>
            <a:endParaRPr lang="fr-BE"/>
          </a:p>
        </p:txBody>
      </p:sp>
    </p:spTree>
  </p:cSld>
  <p:clrMapOvr>
    <a:masterClrMapping/>
  </p:clrMapOvr>
  <p:transition advClick="0" advTm="1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85852" y="571480"/>
            <a:ext cx="7498080" cy="4800600"/>
          </a:xfrm>
        </p:spPr>
        <p:txBody>
          <a:bodyPr>
            <a:normAutofit/>
          </a:bodyPr>
          <a:lstStyle/>
          <a:p>
            <a:pPr algn="just">
              <a:lnSpc>
                <a:spcPct val="170000"/>
              </a:lnSpc>
              <a:buNone/>
            </a:pPr>
            <a:endParaRPr lang="fr-FR" sz="4400" dirty="0" smtClean="0">
              <a:latin typeface="Times New Roman" pitchFamily="18" charset="0"/>
              <a:ea typeface="Tahoma" pitchFamily="34" charset="0"/>
              <a:cs typeface="Times New Roman" pitchFamily="18" charset="0"/>
            </a:endParaRPr>
          </a:p>
          <a:p>
            <a:pPr>
              <a:buNone/>
            </a:pPr>
            <a:endParaRPr lang="fr-FR" dirty="0"/>
          </a:p>
        </p:txBody>
      </p:sp>
      <p:pic>
        <p:nvPicPr>
          <p:cNvPr id="47106" name="Picture 2"/>
          <p:cNvPicPr>
            <a:picLocks noChangeAspect="1" noChangeArrowheads="1"/>
          </p:cNvPicPr>
          <p:nvPr/>
        </p:nvPicPr>
        <p:blipFill>
          <a:blip r:embed="rId2"/>
          <a:srcRect/>
          <a:stretch>
            <a:fillRect/>
          </a:stretch>
        </p:blipFill>
        <p:spPr bwMode="auto">
          <a:xfrm>
            <a:off x="1142976" y="285728"/>
            <a:ext cx="7477148" cy="6215106"/>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43</a:t>
            </a:fld>
            <a:endParaRPr lang="fr-BE"/>
          </a:p>
        </p:txBody>
      </p:sp>
    </p:spTree>
  </p:cSld>
  <p:clrMapOvr>
    <a:masterClrMapping/>
  </p:clrMapOvr>
  <p:transition advClick="0" advTm="1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1142976" y="142852"/>
            <a:ext cx="7477148" cy="6072230"/>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44</a:t>
            </a:fld>
            <a:endParaRPr lang="fr-BE"/>
          </a:p>
        </p:txBody>
      </p:sp>
    </p:spTree>
  </p:cSld>
  <p:clrMapOvr>
    <a:masterClrMapping/>
  </p:clrMapOvr>
  <p:transition advClick="0" advTm="1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071537" y="357165"/>
            <a:ext cx="7548587" cy="5786479"/>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45</a:t>
            </a:fld>
            <a:endParaRPr lang="fr-BE"/>
          </a:p>
        </p:txBody>
      </p:sp>
    </p:spTree>
  </p:cSld>
  <p:clrMapOvr>
    <a:masterClrMapping/>
  </p:clrMapOvr>
  <p:transition advClick="0" advTm="1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1071537" y="1"/>
            <a:ext cx="7786743" cy="6643710"/>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46</a:t>
            </a:fld>
            <a:endParaRPr lang="fr-BE"/>
          </a:p>
        </p:txBody>
      </p:sp>
    </p:spTree>
  </p:cSld>
  <p:clrMapOvr>
    <a:masterClrMapping/>
  </p:clrMapOvr>
  <p:transition advClick="0" advTm="1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142976" y="285729"/>
            <a:ext cx="7643866" cy="6286544"/>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47</a:t>
            </a:fld>
            <a:endParaRPr lang="fr-BE"/>
          </a:p>
        </p:txBody>
      </p:sp>
    </p:spTree>
  </p:cSld>
  <p:clrMapOvr>
    <a:masterClrMapping/>
  </p:clrMapOvr>
  <p:transition advClick="0" advTm="1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000100" y="0"/>
            <a:ext cx="7929618" cy="6572272"/>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48</a:t>
            </a:fld>
            <a:endParaRPr lang="fr-BE"/>
          </a:p>
        </p:txBody>
      </p:sp>
    </p:spTree>
  </p:cSld>
  <p:clrMapOvr>
    <a:masterClrMapping/>
  </p:clrMapOvr>
  <p:transition advClick="0" advTm="1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2"/>
          <a:srcRect/>
          <a:stretch>
            <a:fillRect/>
          </a:stretch>
        </p:blipFill>
        <p:spPr bwMode="auto">
          <a:xfrm>
            <a:off x="1000100" y="285728"/>
            <a:ext cx="7643867" cy="6215106"/>
          </a:xfrm>
          <a:prstGeom prst="rect">
            <a:avLst/>
          </a:prstGeom>
          <a:noFill/>
          <a:ln w="9525">
            <a:noFill/>
            <a:miter lim="800000"/>
            <a:headEnd/>
            <a:tailEnd/>
          </a:ln>
          <a:effectLst/>
        </p:spPr>
      </p:pic>
      <p:sp>
        <p:nvSpPr>
          <p:cNvPr id="6" name="Espace réservé du numéro de diapositive 5"/>
          <p:cNvSpPr>
            <a:spLocks noGrp="1"/>
          </p:cNvSpPr>
          <p:nvPr>
            <p:ph type="sldNum" sz="quarter" idx="12"/>
          </p:nvPr>
        </p:nvSpPr>
        <p:spPr/>
        <p:txBody>
          <a:bodyPr/>
          <a:lstStyle/>
          <a:p>
            <a:fld id="{CF4668DC-857F-487D-BFFA-8C0CA5037977}" type="slidenum">
              <a:rPr lang="fr-BE" smtClean="0"/>
              <a:pPr/>
              <a:t>49</a:t>
            </a:fld>
            <a:endParaRPr lang="fr-BE"/>
          </a:p>
        </p:txBody>
      </p:sp>
    </p:spTree>
  </p:cSld>
  <p:clrMapOvr>
    <a:masterClrMapping/>
  </p:clrMapOvr>
  <p:transition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214414" y="2285992"/>
            <a:ext cx="7355204" cy="857256"/>
          </a:xfrm>
        </p:spPr>
        <p:txBody>
          <a:bodyPr>
            <a:normAutofit fontScale="90000"/>
          </a:bodyPr>
          <a:lstStyle/>
          <a:p>
            <a:pPr>
              <a:buFont typeface="Wingdings" pitchFamily="2" charset="2"/>
              <a:buChar char="Ø"/>
            </a:pPr>
            <a:r>
              <a:rPr lang="fr-FR" sz="1600" dirty="0" smtClean="0"/>
              <a:t> </a:t>
            </a:r>
            <a:r>
              <a:rPr lang="fr-FR" sz="2000" dirty="0" smtClean="0">
                <a:solidFill>
                  <a:schemeClr val="tx1"/>
                </a:solidFill>
                <a:latin typeface="+mn-lt"/>
                <a:ea typeface="+mn-ea"/>
                <a:cs typeface="+mn-cs"/>
              </a:rPr>
              <a:t>Quels sont les services d'information fournis par les bibliothèques universitaires en Algérie et quelle est leur réalité?</a:t>
            </a:r>
            <a:r>
              <a:rPr lang="fr-FR" sz="1600" dirty="0" smtClean="0"/>
              <a:t/>
            </a:r>
            <a:br>
              <a:rPr lang="fr-FR" sz="1600" dirty="0" smtClean="0"/>
            </a:br>
            <a:r>
              <a:rPr lang="fr-FR" sz="1800" dirty="0" smtClean="0"/>
              <a:t/>
            </a:r>
            <a:br>
              <a:rPr lang="fr-FR" sz="1800" dirty="0" smtClean="0"/>
            </a:br>
            <a:endParaRPr lang="fr-FR" sz="1800" dirty="0"/>
          </a:p>
        </p:txBody>
      </p:sp>
      <p:sp>
        <p:nvSpPr>
          <p:cNvPr id="4" name="Titre 2"/>
          <p:cNvSpPr txBox="1">
            <a:spLocks/>
          </p:cNvSpPr>
          <p:nvPr/>
        </p:nvSpPr>
        <p:spPr>
          <a:xfrm>
            <a:off x="1142976" y="1428736"/>
            <a:ext cx="7498080" cy="857256"/>
          </a:xfrm>
          <a:prstGeom prst="rect">
            <a:avLst/>
          </a:prstGeom>
        </p:spPr>
        <p:txBody>
          <a:bodyPr anchor="ctr">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 typeface="Wingdings" pitchFamily="2" charset="2"/>
              <a:buChar char="Ø"/>
              <a:tabLst/>
              <a:defRPr/>
            </a:pPr>
            <a:r>
              <a:rPr kumimoji="0" lang="fr-FR" sz="18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t>
            </a:r>
            <a:r>
              <a:rPr lang="fr-FR" sz="2000" dirty="0" smtClean="0">
                <a:effectLst>
                  <a:outerShdw blurRad="50000" dist="30000" dir="5400000" algn="tl" rotWithShape="0">
                    <a:srgbClr val="000000">
                      <a:alpha val="30000"/>
                    </a:srgbClr>
                  </a:outerShdw>
                </a:effectLst>
              </a:rPr>
              <a:t>Les nouvelles technologies ont-elles un impact sur les services d'information au sein des bibliothèques universitaires en Algérie ?</a:t>
            </a:r>
            <a:r>
              <a:rPr lang="fr-FR" sz="2000" dirty="0" smtClean="0"/>
              <a:t/>
            </a:r>
            <a:br>
              <a:rPr lang="fr-FR" sz="2000" dirty="0" smtClean="0"/>
            </a:br>
            <a:endParaRPr lang="fr-FR" sz="2000" dirty="0"/>
          </a:p>
        </p:txBody>
      </p:sp>
      <p:sp>
        <p:nvSpPr>
          <p:cNvPr id="5" name="Titre 2"/>
          <p:cNvSpPr txBox="1">
            <a:spLocks/>
          </p:cNvSpPr>
          <p:nvPr/>
        </p:nvSpPr>
        <p:spPr>
          <a:xfrm>
            <a:off x="1142976" y="3071810"/>
            <a:ext cx="7355204" cy="857256"/>
          </a:xfrm>
          <a:prstGeom prst="rect">
            <a:avLst/>
          </a:prstGeom>
        </p:spPr>
        <p:txBody>
          <a:bodyPr anchor="ctr">
            <a:normAutofit fontScale="52500" lnSpcReduction="20000"/>
          </a:bodyPr>
          <a:lstStyle/>
          <a:p>
            <a:pPr>
              <a:spcBef>
                <a:spcPct val="0"/>
              </a:spcBef>
              <a:buFont typeface="Wingdings" pitchFamily="2" charset="2"/>
              <a:buChar char="Ø"/>
            </a:pPr>
            <a:r>
              <a:rPr kumimoji="0" lang="fr-FR"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t>
            </a:r>
            <a:r>
              <a:rPr lang="fr-FR" sz="3300" dirty="0" smtClean="0">
                <a:effectLst>
                  <a:outerShdw blurRad="50000" dist="30000" dir="5400000" algn="tl" rotWithShape="0">
                    <a:srgbClr val="000000">
                      <a:alpha val="30000"/>
                    </a:srgbClr>
                  </a:outerShdw>
                </a:effectLst>
              </a:rPr>
              <a:t>Dans quelle mesure les bibliothèques universitaires répondent-elles aux besoins des usagers ?</a:t>
            </a:r>
          </a:p>
          <a:p>
            <a:pPr marL="0" marR="0" lvl="0" indent="0" algn="l" defTabSz="914400" rtl="0" eaLnBrk="1" fontAlgn="auto" latinLnBrk="0" hangingPunct="1">
              <a:lnSpc>
                <a:spcPct val="100000"/>
              </a:lnSpc>
              <a:spcBef>
                <a:spcPct val="0"/>
              </a:spcBef>
              <a:spcAft>
                <a:spcPts val="0"/>
              </a:spcAft>
              <a:buClrTx/>
              <a:buSzTx/>
              <a:tabLst/>
              <a:defRPr/>
            </a:pPr>
            <a:r>
              <a:rPr kumimoji="0" lang="fr-FR"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fr-FR"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fr-FR" sz="18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fr-FR" sz="18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fr-FR" sz="1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6" name="ZoneTexte 5"/>
          <p:cNvSpPr txBox="1"/>
          <p:nvPr/>
        </p:nvSpPr>
        <p:spPr>
          <a:xfrm>
            <a:off x="1000100" y="500042"/>
            <a:ext cx="7358114" cy="923330"/>
          </a:xfrm>
          <a:prstGeom prst="rect">
            <a:avLst/>
          </a:prstGeom>
          <a:noFill/>
        </p:spPr>
        <p:txBody>
          <a:bodyPr wrap="square" rtlCol="0">
            <a:spAutoFit/>
          </a:bodyPr>
          <a:lstStyle/>
          <a:p>
            <a:r>
              <a:rPr lang="fr-FR" dirty="0" smtClean="0"/>
              <a:t>Pour débattre cette problématique, il convient  de poser les questions suivantes:</a:t>
            </a:r>
          </a:p>
          <a:p>
            <a:endParaRPr lang="fr-FR" dirty="0"/>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5</a:t>
            </a:fld>
            <a:endParaRPr lang="fr-BE"/>
          </a:p>
        </p:txBody>
      </p:sp>
      <p:pic>
        <p:nvPicPr>
          <p:cNvPr id="29697" name="Picture 1" descr="C:\Users\SRV-    -BAHIA\Pictures\photo BU 14.15.16 Mai\DSC07313.JPG"/>
          <p:cNvPicPr>
            <a:picLocks noChangeAspect="1" noChangeArrowheads="1"/>
          </p:cNvPicPr>
          <p:nvPr/>
        </p:nvPicPr>
        <p:blipFill>
          <a:blip r:embed="rId2" cstate="print"/>
          <a:srcRect/>
          <a:stretch>
            <a:fillRect/>
          </a:stretch>
        </p:blipFill>
        <p:spPr bwMode="auto">
          <a:xfrm>
            <a:off x="1571604" y="4286256"/>
            <a:ext cx="6858048" cy="2571744"/>
          </a:xfrm>
          <a:prstGeom prst="rect">
            <a:avLst/>
          </a:prstGeom>
          <a:noFill/>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071538" y="500042"/>
            <a:ext cx="7334273" cy="5929329"/>
          </a:xfrm>
          <a:prstGeom prst="rect">
            <a:avLst/>
          </a:prstGeom>
          <a:noFill/>
          <a:ln w="9525">
            <a:noFill/>
            <a:miter lim="800000"/>
            <a:headEnd/>
            <a:tailEnd/>
          </a:ln>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50</a:t>
            </a:fld>
            <a:endParaRPr lang="fr-BE"/>
          </a:p>
        </p:txBody>
      </p:sp>
    </p:spTree>
  </p:cSld>
  <p:clrMapOvr>
    <a:masterClrMapping/>
  </p:clrMapOvr>
  <p:transition advClick="0"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4414" y="357166"/>
            <a:ext cx="7498080" cy="642942"/>
          </a:xfrm>
        </p:spPr>
        <p:txBody>
          <a:bodyPr>
            <a:normAutofit/>
          </a:bodyPr>
          <a:lstStyle/>
          <a:p>
            <a:r>
              <a:rPr lang="fr-FR" sz="2800" b="1" dirty="0" smtClean="0">
                <a:solidFill>
                  <a:srgbClr val="00B0F0"/>
                </a:solidFill>
              </a:rPr>
              <a:t>Liste des participants:</a:t>
            </a:r>
            <a:endParaRPr lang="fr-FR" sz="2800" b="1" dirty="0">
              <a:solidFill>
                <a:srgbClr val="00B0F0"/>
              </a:solidFill>
            </a:endParaRPr>
          </a:p>
        </p:txBody>
      </p:sp>
      <p:graphicFrame>
        <p:nvGraphicFramePr>
          <p:cNvPr id="4" name="Tableau 3"/>
          <p:cNvGraphicFramePr>
            <a:graphicFrameLocks noGrp="1"/>
          </p:cNvGraphicFramePr>
          <p:nvPr/>
        </p:nvGraphicFramePr>
        <p:xfrm>
          <a:off x="1357290" y="1357298"/>
          <a:ext cx="7143800" cy="2571768"/>
        </p:xfrm>
        <a:graphic>
          <a:graphicData uri="http://schemas.openxmlformats.org/drawingml/2006/table">
            <a:tbl>
              <a:tblPr firstRow="1" bandRow="1">
                <a:tableStyleId>{5C22544A-7EE6-4342-B048-85BDC9FD1C3A}</a:tableStyleId>
              </a:tblPr>
              <a:tblGrid>
                <a:gridCol w="1309697"/>
                <a:gridCol w="1071570"/>
                <a:gridCol w="1316598"/>
                <a:gridCol w="1064669"/>
                <a:gridCol w="1190633"/>
                <a:gridCol w="1190633"/>
              </a:tblGrid>
              <a:tr h="1285884">
                <a:tc>
                  <a:txBody>
                    <a:bodyPr/>
                    <a:lstStyle/>
                    <a:p>
                      <a:pPr algn="ctr"/>
                      <a:r>
                        <a:rPr lang="fr-FR" sz="1100" b="1" dirty="0" smtClean="0"/>
                        <a:t>Participant sans communication</a:t>
                      </a:r>
                      <a:endParaRPr lang="fr-FR" sz="1100" b="1" dirty="0"/>
                    </a:p>
                  </a:txBody>
                  <a:tcPr/>
                </a:tc>
                <a:tc>
                  <a:txBody>
                    <a:bodyPr/>
                    <a:lstStyle/>
                    <a:p>
                      <a:pPr algn="ctr"/>
                      <a:r>
                        <a:rPr kumimoji="0" lang="fr-FR" sz="1100" b="1" kern="1200" dirty="0" smtClean="0">
                          <a:solidFill>
                            <a:schemeClr val="lt1"/>
                          </a:solidFill>
                          <a:latin typeface="+mn-lt"/>
                          <a:ea typeface="+mn-ea"/>
                          <a:cs typeface="+mn-cs"/>
                        </a:rPr>
                        <a:t>Invités </a:t>
                      </a:r>
                      <a:r>
                        <a:rPr kumimoji="0" lang="fr-FR" sz="1100" b="1" kern="1200" dirty="0" smtClean="0">
                          <a:solidFill>
                            <a:schemeClr val="lt1"/>
                          </a:solidFill>
                          <a:latin typeface="+mn-lt"/>
                          <a:ea typeface="+mn-ea"/>
                          <a:cs typeface="+mn-cs"/>
                        </a:rPr>
                        <a:t>inauguration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FR" sz="1100" b="1" kern="1200" dirty="0" smtClean="0">
                          <a:solidFill>
                            <a:schemeClr val="lt1"/>
                          </a:solidFill>
                          <a:latin typeface="+mn-lt"/>
                          <a:ea typeface="+mn-ea"/>
                          <a:cs typeface="+mn-cs"/>
                        </a:rPr>
                        <a:t>Participant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FR" sz="1100" b="1" kern="1200" dirty="0" smtClean="0">
                          <a:solidFill>
                            <a:schemeClr val="lt1"/>
                          </a:solidFill>
                          <a:latin typeface="+mn-lt"/>
                          <a:ea typeface="+mn-ea"/>
                          <a:cs typeface="+mn-cs"/>
                        </a:rPr>
                        <a:t>avec communication</a:t>
                      </a:r>
                    </a:p>
                    <a:p>
                      <a:pPr algn="ctr"/>
                      <a:endParaRPr lang="fr-FR" sz="1100" b="1" dirty="0"/>
                    </a:p>
                  </a:txBody>
                  <a:tcPr/>
                </a:tc>
                <a:tc>
                  <a:txBody>
                    <a:bodyPr/>
                    <a:lstStyle/>
                    <a:p>
                      <a:pPr algn="ctr"/>
                      <a:r>
                        <a:rPr kumimoji="0" lang="fr-FR" sz="1100" b="1" kern="1200" dirty="0" smtClean="0">
                          <a:solidFill>
                            <a:schemeClr val="lt1"/>
                          </a:solidFill>
                          <a:latin typeface="+mn-lt"/>
                          <a:ea typeface="+mn-ea"/>
                          <a:cs typeface="+mn-cs"/>
                        </a:rPr>
                        <a:t>comité scientifique </a:t>
                      </a:r>
                    </a:p>
                  </a:txBody>
                  <a:tcPr/>
                </a:tc>
                <a:tc>
                  <a:txBody>
                    <a:bodyPr/>
                    <a:lstStyle/>
                    <a:p>
                      <a:pPr algn="ctr"/>
                      <a:r>
                        <a:rPr kumimoji="0" lang="fr-FR" sz="1100" b="1" kern="1200" dirty="0" smtClean="0">
                          <a:solidFill>
                            <a:schemeClr val="lt1"/>
                          </a:solidFill>
                          <a:latin typeface="+mn-lt"/>
                          <a:ea typeface="+mn-ea"/>
                          <a:cs typeface="+mn-cs"/>
                        </a:rPr>
                        <a:t>Comité d’organisation</a:t>
                      </a:r>
                    </a:p>
                  </a:txBody>
                  <a:tcPr/>
                </a:tc>
                <a:tc>
                  <a:txBody>
                    <a:bodyPr/>
                    <a:lstStyle/>
                    <a:p>
                      <a:pPr algn="ctr"/>
                      <a:r>
                        <a:rPr kumimoji="0" lang="fr-FR" sz="1400" b="1" kern="1200" dirty="0" smtClean="0">
                          <a:solidFill>
                            <a:schemeClr val="lt1"/>
                          </a:solidFill>
                          <a:latin typeface="+mn-lt"/>
                          <a:ea typeface="+mn-ea"/>
                          <a:cs typeface="+mn-cs"/>
                        </a:rPr>
                        <a:t>TOTAL</a:t>
                      </a:r>
                    </a:p>
                  </a:txBody>
                  <a:tcPr/>
                </a:tc>
              </a:tr>
              <a:tr h="1285884">
                <a:tc>
                  <a:txBody>
                    <a:bodyPr/>
                    <a:lstStyle/>
                    <a:p>
                      <a:pPr algn="ctr"/>
                      <a:r>
                        <a:rPr lang="fr-FR" sz="1400" b="1" dirty="0" smtClean="0">
                          <a:solidFill>
                            <a:schemeClr val="tx1"/>
                          </a:solidFill>
                        </a:rPr>
                        <a:t>152</a:t>
                      </a:r>
                      <a:endParaRPr lang="fr-FR" sz="1400" b="1" dirty="0">
                        <a:solidFill>
                          <a:schemeClr val="tx1"/>
                        </a:solidFill>
                      </a:endParaRPr>
                    </a:p>
                  </a:txBody>
                  <a:tcPr/>
                </a:tc>
                <a:tc>
                  <a:txBody>
                    <a:bodyPr/>
                    <a:lstStyle/>
                    <a:p>
                      <a:pPr algn="ctr"/>
                      <a:r>
                        <a:rPr kumimoji="0" lang="fr-FR" sz="1400" b="1" kern="1200" dirty="0" smtClean="0">
                          <a:solidFill>
                            <a:schemeClr val="tx1"/>
                          </a:solidFill>
                          <a:latin typeface="+mn-lt"/>
                          <a:ea typeface="+mn-ea"/>
                          <a:cs typeface="+mn-cs"/>
                        </a:rPr>
                        <a:t>26</a:t>
                      </a:r>
                    </a:p>
                  </a:txBody>
                  <a:tcPr/>
                </a:tc>
                <a:tc>
                  <a:txBody>
                    <a:bodyPr/>
                    <a:lstStyle/>
                    <a:p>
                      <a:pPr algn="ctr"/>
                      <a:r>
                        <a:rPr lang="fr-FR" sz="1400" b="1" dirty="0" smtClean="0"/>
                        <a:t>18</a:t>
                      </a:r>
                      <a:endParaRPr lang="fr-FR" sz="1400" b="1" dirty="0"/>
                    </a:p>
                  </a:txBody>
                  <a:tcPr/>
                </a:tc>
                <a:tc>
                  <a:txBody>
                    <a:bodyPr/>
                    <a:lstStyle/>
                    <a:p>
                      <a:pPr algn="ctr"/>
                      <a:r>
                        <a:rPr lang="fr-FR" sz="1400" b="1" dirty="0" smtClean="0"/>
                        <a:t>7</a:t>
                      </a:r>
                      <a:endParaRPr lang="fr-FR" sz="1400" b="1" dirty="0"/>
                    </a:p>
                  </a:txBody>
                  <a:tcPr/>
                </a:tc>
                <a:tc>
                  <a:txBody>
                    <a:bodyPr/>
                    <a:lstStyle/>
                    <a:p>
                      <a:pPr algn="ctr"/>
                      <a:r>
                        <a:rPr lang="fr-FR" sz="1400" b="1" dirty="0" smtClean="0"/>
                        <a:t>30</a:t>
                      </a:r>
                      <a:endParaRPr lang="fr-FR" sz="1400" b="1" dirty="0"/>
                    </a:p>
                  </a:txBody>
                  <a:tcPr/>
                </a:tc>
                <a:tc>
                  <a:txBody>
                    <a:bodyPr/>
                    <a:lstStyle/>
                    <a:p>
                      <a:pPr algn="ctr"/>
                      <a:r>
                        <a:rPr lang="fr-FR" sz="1400" b="1" dirty="0" smtClean="0"/>
                        <a:t>233</a:t>
                      </a:r>
                      <a:endParaRPr lang="fr-FR" sz="1400" b="1" dirty="0"/>
                    </a:p>
                  </a:txBody>
                  <a:tcPr/>
                </a:tc>
              </a:tr>
            </a:tbl>
          </a:graphicData>
        </a:graphic>
      </p:graphicFrame>
      <p:sp>
        <p:nvSpPr>
          <p:cNvPr id="5" name="ZoneTexte 4"/>
          <p:cNvSpPr txBox="1"/>
          <p:nvPr/>
        </p:nvSpPr>
        <p:spPr>
          <a:xfrm>
            <a:off x="1071538" y="5143512"/>
            <a:ext cx="6786610" cy="369332"/>
          </a:xfrm>
          <a:prstGeom prst="rect">
            <a:avLst/>
          </a:prstGeom>
          <a:noFill/>
        </p:spPr>
        <p:txBody>
          <a:bodyPr wrap="square" rtlCol="0">
            <a:spAutoFit/>
          </a:bodyPr>
          <a:lstStyle/>
          <a:p>
            <a:endParaRPr lang="fr-FR" dirty="0"/>
          </a:p>
        </p:txBody>
      </p:sp>
      <p:pic>
        <p:nvPicPr>
          <p:cNvPr id="9" name="Espace réservé du contenu 8" descr="C:\Users\SRV-    -BAHIA\Pictures\photos du colloque 2ème jour\DSC07248.JPG"/>
          <p:cNvPicPr>
            <a:picLocks noGrp="1"/>
          </p:cNvPicPr>
          <p:nvPr>
            <p:ph idx="1"/>
          </p:nvPr>
        </p:nvPicPr>
        <p:blipFill>
          <a:blip r:embed="rId2" cstate="print"/>
          <a:srcRect/>
          <a:stretch>
            <a:fillRect/>
          </a:stretch>
        </p:blipFill>
        <p:spPr bwMode="auto">
          <a:xfrm>
            <a:off x="1357290" y="4071942"/>
            <a:ext cx="7215238" cy="2247896"/>
          </a:xfrm>
          <a:prstGeom prst="rect">
            <a:avLst/>
          </a:prstGeom>
          <a:noFill/>
          <a:ln w="9525">
            <a:noFill/>
            <a:miter lim="800000"/>
            <a:headEnd/>
            <a:tailEnd/>
          </a:ln>
        </p:spPr>
      </p:pic>
      <p:sp>
        <p:nvSpPr>
          <p:cNvPr id="10" name="Espace réservé du numéro de diapositive 9"/>
          <p:cNvSpPr>
            <a:spLocks noGrp="1"/>
          </p:cNvSpPr>
          <p:nvPr>
            <p:ph type="sldNum" sz="quarter" idx="12"/>
          </p:nvPr>
        </p:nvSpPr>
        <p:spPr/>
        <p:txBody>
          <a:bodyPr/>
          <a:lstStyle/>
          <a:p>
            <a:fld id="{CF4668DC-857F-487D-BFFA-8C0CA5037977}" type="slidenum">
              <a:rPr lang="fr-BE" smtClean="0"/>
              <a:pPr/>
              <a:t>51</a:t>
            </a:fld>
            <a:endParaRPr lang="fr-BE"/>
          </a:p>
        </p:txBody>
      </p:sp>
    </p:spTree>
  </p:cSld>
  <p:clrMapOvr>
    <a:masterClrMapping/>
  </p:clrMapOvr>
  <p:transition advClick="0" advTm="1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638"/>
            <a:ext cx="7498080" cy="582594"/>
          </a:xfrm>
        </p:spPr>
        <p:txBody>
          <a:bodyPr>
            <a:normAutofit fontScale="90000"/>
          </a:bodyPr>
          <a:lstStyle/>
          <a:p>
            <a:r>
              <a:rPr lang="fr-FR" sz="3600" b="1" dirty="0" smtClean="0">
                <a:solidFill>
                  <a:srgbClr val="00B0F0"/>
                </a:solidFill>
              </a:rPr>
              <a:t>Recommandations </a:t>
            </a:r>
            <a:r>
              <a:rPr lang="fr-FR" sz="3600" b="1" dirty="0" smtClean="0">
                <a:solidFill>
                  <a:srgbClr val="00B0F0"/>
                </a:solidFill>
              </a:rPr>
              <a:t>:</a:t>
            </a:r>
            <a:r>
              <a:rPr lang="fr-FR" sz="3600" b="1" dirty="0" smtClean="0">
                <a:solidFill>
                  <a:srgbClr val="00B0F0"/>
                </a:solidFill>
              </a:rPr>
              <a:t> </a:t>
            </a:r>
            <a:endParaRPr lang="fr-FR" sz="3600" dirty="0">
              <a:solidFill>
                <a:srgbClr val="00B0F0"/>
              </a:solidFill>
            </a:endParaRPr>
          </a:p>
        </p:txBody>
      </p:sp>
      <p:sp>
        <p:nvSpPr>
          <p:cNvPr id="3" name="Espace réservé du contenu 2"/>
          <p:cNvSpPr>
            <a:spLocks noGrp="1"/>
          </p:cNvSpPr>
          <p:nvPr>
            <p:ph idx="1"/>
          </p:nvPr>
        </p:nvSpPr>
        <p:spPr>
          <a:xfrm>
            <a:off x="1357290" y="857232"/>
            <a:ext cx="7498080" cy="4943476"/>
          </a:xfrm>
        </p:spPr>
        <p:txBody>
          <a:bodyPr>
            <a:normAutofit/>
          </a:bodyPr>
          <a:lstStyle/>
          <a:p>
            <a:pPr algn="just">
              <a:buNone/>
            </a:pPr>
            <a:r>
              <a:rPr lang="fr-FR" sz="2100" dirty="0" smtClean="0"/>
              <a:t>     </a:t>
            </a:r>
            <a:r>
              <a:rPr lang="fr-FR" sz="1800" dirty="0" smtClean="0"/>
              <a:t>Au terme  du 1er colloque national  sur les «Services d'Information dans les Bibliothèques Universitaires Algériennes: Réalité et perspectives" organisé par la Bibliothèque centrale de l'Université M’Hamed </a:t>
            </a:r>
            <a:r>
              <a:rPr lang="fr-FR" sz="1800" dirty="0" err="1" smtClean="0"/>
              <a:t>Bougara</a:t>
            </a:r>
            <a:r>
              <a:rPr lang="fr-FR" sz="1800" dirty="0" smtClean="0"/>
              <a:t>- </a:t>
            </a:r>
            <a:r>
              <a:rPr lang="fr-FR" sz="1800" dirty="0" err="1" smtClean="0"/>
              <a:t>Boumerdès</a:t>
            </a:r>
            <a:r>
              <a:rPr lang="fr-FR" sz="1800" dirty="0" smtClean="0"/>
              <a:t>, les14 et 15 mai 2014,  et  sur la base des comptes rendus des rapporteurs des sessions scientifiques du colloque, la commission des recommandations composée des enseignants suivants: </a:t>
            </a:r>
          </a:p>
        </p:txBody>
      </p:sp>
      <p:sp>
        <p:nvSpPr>
          <p:cNvPr id="4" name="Rectangle 6"/>
          <p:cNvSpPr>
            <a:spLocks noChangeArrowheads="1"/>
          </p:cNvSpPr>
          <p:nvPr/>
        </p:nvSpPr>
        <p:spPr bwMode="auto">
          <a:xfrm>
            <a:off x="1428728" y="2786058"/>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Pr. Abdelhamid ARAB</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1428728" y="3214686"/>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Pr. Kamel BATTOUCHE</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1500166" y="3643314"/>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Pr. Dr. Zahra BOUFEDJELINE</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1500166" y="4071942"/>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Pr. ALLAHOUM RABAH</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1428728" y="4500570"/>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kumimoji="0" lang="fr-FR" sz="1800" b="1" i="0" u="none" strike="noStrike" cap="none" normalizeH="0" dirty="0" smtClean="0">
                <a:ln>
                  <a:noFill/>
                </a:ln>
                <a:solidFill>
                  <a:schemeClr val="tx1"/>
                </a:solidFill>
                <a:effectLst/>
                <a:latin typeface="Arial" pitchFamily="34" charset="0"/>
                <a:cs typeface="Arial" pitchFamily="34" charset="0"/>
              </a:rPr>
              <a:t> </a:t>
            </a:r>
            <a:r>
              <a:rPr lang="fr-FR" dirty="0" smtClean="0"/>
              <a:t>Dr. </a:t>
            </a:r>
            <a:r>
              <a:rPr lang="en-US" dirty="0" smtClean="0"/>
              <a:t>Mohamed </a:t>
            </a:r>
            <a:r>
              <a:rPr lang="en-US" dirty="0" smtClean="0"/>
              <a:t>TACHOUR</a:t>
            </a:r>
            <a:r>
              <a:rPr lang="fr-FR" dirty="0" smtClean="0"/>
              <a:t> </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Image 10" descr="C:\Users\SRV-    -BAHIA\Pictures\photo BU 14.15.16 Mai\DSC07288.JPG"/>
          <p:cNvPicPr/>
          <p:nvPr/>
        </p:nvPicPr>
        <p:blipFill>
          <a:blip r:embed="rId2" cstate="print"/>
          <a:srcRect/>
          <a:stretch>
            <a:fillRect/>
          </a:stretch>
        </p:blipFill>
        <p:spPr bwMode="auto">
          <a:xfrm rot="1339022">
            <a:off x="6971581" y="2975166"/>
            <a:ext cx="1684803" cy="1771946"/>
          </a:xfrm>
          <a:prstGeom prst="rect">
            <a:avLst/>
          </a:prstGeom>
          <a:noFill/>
          <a:ln w="9525">
            <a:noFill/>
            <a:miter lim="800000"/>
            <a:headEnd/>
            <a:tailEnd/>
          </a:ln>
        </p:spPr>
      </p:pic>
      <p:pic>
        <p:nvPicPr>
          <p:cNvPr id="14" name="Image 13" descr="C:\Users\SRV-    -BAHIA\Pictures\photo BU 14.15.16 Mai\DSC07250.JPG"/>
          <p:cNvPicPr/>
          <p:nvPr/>
        </p:nvPicPr>
        <p:blipFill>
          <a:blip r:embed="rId3" cstate="print"/>
          <a:srcRect/>
          <a:stretch>
            <a:fillRect/>
          </a:stretch>
        </p:blipFill>
        <p:spPr bwMode="auto">
          <a:xfrm rot="20071378">
            <a:off x="4679990" y="2973738"/>
            <a:ext cx="1740456" cy="1855868"/>
          </a:xfrm>
          <a:prstGeom prst="rect">
            <a:avLst/>
          </a:prstGeom>
          <a:noFill/>
          <a:ln w="9525">
            <a:noFill/>
            <a:miter lim="800000"/>
            <a:headEnd/>
            <a:tailEnd/>
          </a:ln>
        </p:spPr>
      </p:pic>
      <p:sp>
        <p:nvSpPr>
          <p:cNvPr id="15" name="Rectangle 14"/>
          <p:cNvSpPr>
            <a:spLocks noChangeArrowheads="1"/>
          </p:cNvSpPr>
          <p:nvPr/>
        </p:nvSpPr>
        <p:spPr bwMode="auto">
          <a:xfrm>
            <a:off x="1285852" y="4786322"/>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kumimoji="0" lang="fr-FR" sz="1800" b="1" i="0" u="none" strike="noStrike" cap="none" normalizeH="0" dirty="0" smtClean="0">
                <a:ln>
                  <a:noFill/>
                </a:ln>
                <a:solidFill>
                  <a:schemeClr val="tx1"/>
                </a:solidFill>
                <a:effectLst/>
                <a:latin typeface="Arial" pitchFamily="34" charset="0"/>
                <a:cs typeface="Arial" pitchFamily="34" charset="0"/>
              </a:rPr>
              <a:t> </a:t>
            </a:r>
            <a:r>
              <a:rPr lang="fr-FR" dirty="0" smtClean="0"/>
              <a:t>Mr. </a:t>
            </a:r>
            <a:r>
              <a:rPr lang="fr-FR" dirty="0" err="1" smtClean="0"/>
              <a:t>Aissa</a:t>
            </a:r>
            <a:r>
              <a:rPr lang="fr-FR" dirty="0" smtClean="0"/>
              <a:t> MEHADJBI</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1214414" y="5214950"/>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kumimoji="0" lang="fr-FR" sz="1800" i="0" u="none" strike="noStrike" cap="none" normalizeH="0" dirty="0" smtClean="0">
                <a:ln>
                  <a:noFill/>
                </a:ln>
                <a:solidFill>
                  <a:schemeClr val="tx1"/>
                </a:solidFill>
                <a:effectLst/>
                <a:latin typeface="Arial" pitchFamily="34" charset="0"/>
                <a:cs typeface="Arial" pitchFamily="34" charset="0"/>
              </a:rPr>
              <a:t> </a:t>
            </a:r>
            <a:r>
              <a:rPr kumimoji="0" lang="fr-FR" sz="1800" i="0" u="none" strike="noStrike" cap="none" normalizeH="0" dirty="0" smtClean="0">
                <a:ln>
                  <a:noFill/>
                </a:ln>
                <a:solidFill>
                  <a:schemeClr val="tx1"/>
                </a:solidFill>
                <a:effectLst/>
                <a:latin typeface="Arial" pitchFamily="34" charset="0"/>
                <a:cs typeface="Arial" pitchFamily="34" charset="0"/>
              </a:rPr>
              <a:t>Mr. Mourad HAMITOUCHE</a:t>
            </a:r>
            <a:endParaRPr kumimoji="0" lang="fr-FR" sz="180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Espace réservé du numéro de diapositive 16"/>
          <p:cNvSpPr>
            <a:spLocks noGrp="1"/>
          </p:cNvSpPr>
          <p:nvPr>
            <p:ph type="sldNum" sz="quarter" idx="12"/>
          </p:nvPr>
        </p:nvSpPr>
        <p:spPr/>
        <p:txBody>
          <a:bodyPr/>
          <a:lstStyle/>
          <a:p>
            <a:fld id="{CF4668DC-857F-487D-BFFA-8C0CA5037977}" type="slidenum">
              <a:rPr lang="fr-BE" smtClean="0"/>
              <a:pPr/>
              <a:t>52</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iterate type="lt">
                                    <p:tmPct val="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800" decel="100000"/>
                                        <p:tgtEl>
                                          <p:spTgt spid="3">
                                            <p:txEl>
                                              <p:pRg st="0" end="0"/>
                                            </p:txEl>
                                          </p:spTgt>
                                        </p:tgtEl>
                                      </p:cBhvr>
                                    </p:animEffect>
                                    <p:anim calcmode="lin" valueType="num">
                                      <p:cBhvr>
                                        <p:cTn id="14"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5"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nodeType="clickEffect">
                                  <p:stCondLst>
                                    <p:cond delay="0"/>
                                  </p:stCondLst>
                                  <p:iterate type="lt">
                                    <p:tmPct val="50000"/>
                                  </p:iterate>
                                  <p:childTnLst>
                                    <p:set>
                                      <p:cBhvr>
                                        <p:cTn id="22"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23"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25" dur="80"/>
                                        <p:tgtEl>
                                          <p:spTgt spid="3">
                                            <p:txEl>
                                              <p:pRg st="0" end="0"/>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214414" y="642918"/>
            <a:ext cx="735811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fr-FR" dirty="0" smtClean="0"/>
              <a:t> Dans le but de valoriser les efforts déployés  dans le domaine des bibliothèques universitaires, et mettre en place des programmes  de conception  des projets de modernisation et de mises à jour  à même de répondre aux exigences  scientifiques et nouveautés technologiques actuelles, les recommandations suivantes ont été arrêtées :</a:t>
            </a:r>
          </a:p>
        </p:txBody>
      </p:sp>
      <p:sp>
        <p:nvSpPr>
          <p:cNvPr id="7" name="Rectangle 6"/>
          <p:cNvSpPr>
            <a:spLocks noChangeArrowheads="1"/>
          </p:cNvSpPr>
          <p:nvPr/>
        </p:nvSpPr>
        <p:spPr bwMode="auto">
          <a:xfrm>
            <a:off x="1214414" y="2214554"/>
            <a:ext cx="735811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buFont typeface="Wingdings" pitchFamily="2" charset="2"/>
              <a:buChar char="Ø"/>
            </a:pPr>
            <a:r>
              <a:rPr lang="fr-FR" dirty="0" smtClean="0"/>
              <a:t> Encourager l’élaboration d’une  vision prospective moderne ,renouveler les méthodes organisationnelles des bibliothèques universitaires permettant la modernisation de ses performances et assurer leur visibilité  et leur  présence dans les espaces électroniques</a:t>
            </a:r>
            <a:r>
              <a:rPr lang="fr-FR" b="1" dirty="0" smtClean="0"/>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1142976" y="3500438"/>
            <a:ext cx="735811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buFont typeface="Wingdings" pitchFamily="2" charset="2"/>
              <a:buChar char="Ø"/>
            </a:pPr>
            <a:r>
              <a:rPr lang="fr-FR" dirty="0" smtClean="0"/>
              <a:t> Favoriser l'investissement dans la ressource humaine et intellectuelle dans les bibliothèques universitaires algériennes par la mise en place des programmes de formation et de stages destinés au même temps aux bibliothécaires et usagers.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a:spLocks noChangeArrowheads="1"/>
          </p:cNvSpPr>
          <p:nvPr/>
        </p:nvSpPr>
        <p:spPr bwMode="auto">
          <a:xfrm>
            <a:off x="1142976" y="5000636"/>
            <a:ext cx="735811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buFont typeface="Wingdings" pitchFamily="2" charset="2"/>
              <a:buChar char="Ø"/>
            </a:pPr>
            <a:r>
              <a:rPr lang="fr-FR" dirty="0" smtClean="0"/>
              <a:t> Unifier les procédures techniques et les services d'information à travers la création d'un programme de collaboration entre les bibliothèques universitaires algériennes en adoptant les normes internationales</a:t>
            </a:r>
            <a:r>
              <a:rPr lang="fr-FR" b="1" dirty="0" smtClean="0"/>
              <a:t>. </a:t>
            </a:r>
            <a:endParaRPr lang="fr-FR" dirty="0" smtClean="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53</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28728" y="642918"/>
            <a:ext cx="721523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buFont typeface="Wingdings" pitchFamily="2" charset="2"/>
              <a:buChar char="Ø"/>
            </a:pPr>
            <a:r>
              <a:rPr lang="fr-FR" dirty="0" smtClean="0"/>
              <a:t>Inciter les bibliothèques universitaires algériennes à la mise en place des dépôts numériques institutionnels, afin de valoriser  le patrimoine documentaire scientifique des universités algériennes et le préserver pour garantir les droits de propriété intellectuelle</a:t>
            </a:r>
            <a:r>
              <a:rPr lang="fr-FR" b="1" dirty="0" smtClean="0"/>
              <a:t>.  </a:t>
            </a:r>
            <a:endParaRPr lang="fr-FR" dirty="0" smtClean="0"/>
          </a:p>
        </p:txBody>
      </p:sp>
      <p:sp>
        <p:nvSpPr>
          <p:cNvPr id="5" name="Rectangle 4"/>
          <p:cNvSpPr>
            <a:spLocks noChangeArrowheads="1"/>
          </p:cNvSpPr>
          <p:nvPr/>
        </p:nvSpPr>
        <p:spPr bwMode="auto">
          <a:xfrm>
            <a:off x="1428728" y="2000240"/>
            <a:ext cx="735811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buFont typeface="Wingdings" pitchFamily="2" charset="2"/>
              <a:buChar char="Ø"/>
            </a:pPr>
            <a:r>
              <a:rPr lang="fr-FR" dirty="0" smtClean="0"/>
              <a:t>Inviter les responsables des bibliothèques du secteur de </a:t>
            </a:r>
            <a:r>
              <a:rPr lang="fr-FR" dirty="0" smtClean="0"/>
              <a:t>l‘enseignement </a:t>
            </a:r>
            <a:r>
              <a:rPr lang="fr-FR" dirty="0" smtClean="0"/>
              <a:t>Supérieur et de la Recherche Scientifique (bibliothèques universitaires, les bibliothèques de facultés, les bibliothèques d’instituts, centres de recherche et agences de recherche ...), à la mise en place de l'Union Nationale des Bibliothèques Universitaires Algériennes, qui veillera à leur modernisation</a:t>
            </a:r>
            <a:r>
              <a:rPr lang="fr-FR" b="1" dirty="0" smtClean="0"/>
              <a:t>.   </a:t>
            </a:r>
            <a:endParaRPr lang="fr-FR" dirty="0" smtClean="0"/>
          </a:p>
        </p:txBody>
      </p:sp>
      <p:sp>
        <p:nvSpPr>
          <p:cNvPr id="7" name="Rectangle 6"/>
          <p:cNvSpPr>
            <a:spLocks noChangeArrowheads="1"/>
          </p:cNvSpPr>
          <p:nvPr/>
        </p:nvSpPr>
        <p:spPr bwMode="auto">
          <a:xfrm>
            <a:off x="1357290" y="3714752"/>
            <a:ext cx="735811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buFont typeface="Wingdings" pitchFamily="2" charset="2"/>
              <a:buChar char="Ø"/>
            </a:pPr>
            <a:r>
              <a:rPr lang="fr-FR" dirty="0" smtClean="0"/>
              <a:t> Programmer l'organisation périodique et  annuelle du colloque à travers l’ensemble des universités algériennes, et souligner  l’organisation de la deuxième édition au titre  de  l’année 2015, à l'Université de Constantine dont le thème sera arrêté  ultérieurement, en  concertation avec  toutes les parties concernées. </a:t>
            </a:r>
            <a:r>
              <a:rPr lang="fr-FR" b="1" dirty="0" smtClean="0"/>
              <a:t>  </a:t>
            </a:r>
            <a:endParaRPr lang="fr-FR"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54</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1538" y="2643182"/>
            <a:ext cx="7498080" cy="1143000"/>
          </a:xfrm>
        </p:spPr>
        <p:txBody>
          <a:bodyPr/>
          <a:lstStyle/>
          <a:p>
            <a:pPr algn="ctr"/>
            <a:r>
              <a:rPr lang="fr-FR" b="1" dirty="0" smtClean="0"/>
              <a:t>PHOTOS DU COLLOQUE</a:t>
            </a:r>
            <a:endParaRPr lang="fr-FR" b="1"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55</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0" fill="hold"/>
                                        <p:tgtEl>
                                          <p:spTgt spid="2"/>
                                        </p:tgtEl>
                                        <p:attrNameLst>
                                          <p:attrName>ppt_w</p:attrName>
                                        </p:attrNameLst>
                                      </p:cBhvr>
                                      <p:tavLst>
                                        <p:tav tm="0" fmla="#ppt_w*sin(2.5*pi*$)">
                                          <p:val>
                                            <p:fltVal val="0"/>
                                          </p:val>
                                        </p:tav>
                                        <p:tav tm="100000">
                                          <p:val>
                                            <p:fltVal val="1"/>
                                          </p:val>
                                        </p:tav>
                                      </p:tavLst>
                                    </p:anim>
                                    <p:anim calcmode="lin" valueType="num">
                                      <p:cBhvr>
                                        <p:cTn id="1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E:\photos du colloque 1er jour\collogue1\IMG_2357.JPG"/>
          <p:cNvPicPr>
            <a:picLocks noChangeAspect="1" noChangeArrowheads="1"/>
          </p:cNvPicPr>
          <p:nvPr/>
        </p:nvPicPr>
        <p:blipFill>
          <a:blip r:embed="rId2" cstate="print"/>
          <a:srcRect/>
          <a:stretch>
            <a:fillRect/>
          </a:stretch>
        </p:blipFill>
        <p:spPr bwMode="auto">
          <a:xfrm>
            <a:off x="5357818" y="357166"/>
            <a:ext cx="3500462" cy="2428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6" name="Picture 2" descr="E:\photos du colloque 1er jour\collogue1\IMG_2317.JPG"/>
          <p:cNvPicPr>
            <a:picLocks noChangeAspect="1" noChangeArrowheads="1"/>
          </p:cNvPicPr>
          <p:nvPr/>
        </p:nvPicPr>
        <p:blipFill>
          <a:blip r:embed="rId3" cstate="print"/>
          <a:srcRect/>
          <a:stretch>
            <a:fillRect/>
          </a:stretch>
        </p:blipFill>
        <p:spPr bwMode="auto">
          <a:xfrm>
            <a:off x="5357818" y="3214686"/>
            <a:ext cx="3429024" cy="2714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7" name="Picture 3" descr="E:\photos du colloque 1er jour\collogue1\IMG_2322.JPG"/>
          <p:cNvPicPr>
            <a:picLocks noChangeAspect="1" noChangeArrowheads="1"/>
          </p:cNvPicPr>
          <p:nvPr/>
        </p:nvPicPr>
        <p:blipFill>
          <a:blip r:embed="rId4" cstate="print"/>
          <a:srcRect/>
          <a:stretch>
            <a:fillRect/>
          </a:stretch>
        </p:blipFill>
        <p:spPr bwMode="auto">
          <a:xfrm>
            <a:off x="1357290" y="357166"/>
            <a:ext cx="3357586"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8" name="Picture 4" descr="E:\photos du colloque 1er jour\collogue1\SAM_0318.JPG"/>
          <p:cNvPicPr>
            <a:picLocks noChangeAspect="1" noChangeArrowheads="1"/>
          </p:cNvPicPr>
          <p:nvPr/>
        </p:nvPicPr>
        <p:blipFill>
          <a:blip r:embed="rId5" cstate="print"/>
          <a:srcRect/>
          <a:stretch>
            <a:fillRect/>
          </a:stretch>
        </p:blipFill>
        <p:spPr bwMode="auto">
          <a:xfrm>
            <a:off x="1357290" y="3214686"/>
            <a:ext cx="3357586" cy="2714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Espace réservé du numéro de diapositive 5"/>
          <p:cNvSpPr>
            <a:spLocks noGrp="1"/>
          </p:cNvSpPr>
          <p:nvPr>
            <p:ph type="sldNum" sz="quarter" idx="12"/>
          </p:nvPr>
        </p:nvSpPr>
        <p:spPr/>
        <p:txBody>
          <a:bodyPr/>
          <a:lstStyle/>
          <a:p>
            <a:fld id="{CF4668DC-857F-487D-BFFA-8C0CA5037977}" type="slidenum">
              <a:rPr lang="fr-BE" smtClean="0"/>
              <a:pPr/>
              <a:t>56</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anim calcmode="lin" valueType="num">
                                      <p:cBhvr additive="base">
                                        <p:cTn id="7" dur="500" fill="hold"/>
                                        <p:tgtEl>
                                          <p:spTgt spid="26625"/>
                                        </p:tgtEl>
                                        <p:attrNameLst>
                                          <p:attrName>ppt_x</p:attrName>
                                        </p:attrNameLst>
                                      </p:cBhvr>
                                      <p:tavLst>
                                        <p:tav tm="0">
                                          <p:val>
                                            <p:strVal val="#ppt_x"/>
                                          </p:val>
                                        </p:tav>
                                        <p:tav tm="100000">
                                          <p:val>
                                            <p:strVal val="#ppt_x"/>
                                          </p:val>
                                        </p:tav>
                                      </p:tavLst>
                                    </p:anim>
                                    <p:anim calcmode="lin" valueType="num">
                                      <p:cBhvr additive="base">
                                        <p:cTn id="8" dur="500" fill="hold"/>
                                        <p:tgtEl>
                                          <p:spTgt spid="266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6"/>
                                        </p:tgtEl>
                                        <p:attrNameLst>
                                          <p:attrName>style.visibility</p:attrName>
                                        </p:attrNameLst>
                                      </p:cBhvr>
                                      <p:to>
                                        <p:strVal val="visible"/>
                                      </p:to>
                                    </p:set>
                                    <p:anim calcmode="lin" valueType="num">
                                      <p:cBhvr additive="base">
                                        <p:cTn id="19" dur="500" fill="hold"/>
                                        <p:tgtEl>
                                          <p:spTgt spid="26626"/>
                                        </p:tgtEl>
                                        <p:attrNameLst>
                                          <p:attrName>ppt_x</p:attrName>
                                        </p:attrNameLst>
                                      </p:cBhvr>
                                      <p:tavLst>
                                        <p:tav tm="0">
                                          <p:val>
                                            <p:strVal val="#ppt_x"/>
                                          </p:val>
                                        </p:tav>
                                        <p:tav tm="100000">
                                          <p:val>
                                            <p:strVal val="#ppt_x"/>
                                          </p:val>
                                        </p:tav>
                                      </p:tavLst>
                                    </p:anim>
                                    <p:anim calcmode="lin" valueType="num">
                                      <p:cBhvr additive="base">
                                        <p:cTn id="20"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additive="base">
                                        <p:cTn id="25" dur="500" fill="hold"/>
                                        <p:tgtEl>
                                          <p:spTgt spid="26628"/>
                                        </p:tgtEl>
                                        <p:attrNameLst>
                                          <p:attrName>ppt_x</p:attrName>
                                        </p:attrNameLst>
                                      </p:cBhvr>
                                      <p:tavLst>
                                        <p:tav tm="0">
                                          <p:val>
                                            <p:strVal val="#ppt_x"/>
                                          </p:val>
                                        </p:tav>
                                        <p:tav tm="100000">
                                          <p:val>
                                            <p:strVal val="#ppt_x"/>
                                          </p:val>
                                        </p:tav>
                                      </p:tavLst>
                                    </p:anim>
                                    <p:anim calcmode="lin" valueType="num">
                                      <p:cBhvr additive="base">
                                        <p:cTn id="26"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26625"/>
                                        </p:tgtEl>
                                        <p:attrNameLst>
                                          <p:attrName>style.visibility</p:attrName>
                                        </p:attrNameLst>
                                      </p:cBhvr>
                                      <p:to>
                                        <p:strVal val="visible"/>
                                      </p:to>
                                    </p:set>
                                    <p:anim calcmode="lin" valueType="num">
                                      <p:cBhvr>
                                        <p:cTn id="31" dur="5000" fill="hold"/>
                                        <p:tgtEl>
                                          <p:spTgt spid="26625"/>
                                        </p:tgtEl>
                                        <p:attrNameLst>
                                          <p:attrName>ppt_w</p:attrName>
                                        </p:attrNameLst>
                                      </p:cBhvr>
                                      <p:tavLst>
                                        <p:tav tm="0" fmla="#ppt_w*sin(2.5*pi*$)">
                                          <p:val>
                                            <p:fltVal val="0"/>
                                          </p:val>
                                        </p:tav>
                                        <p:tav tm="100000">
                                          <p:val>
                                            <p:fltVal val="1"/>
                                          </p:val>
                                        </p:tav>
                                      </p:tavLst>
                                    </p:anim>
                                    <p:anim calcmode="lin" valueType="num">
                                      <p:cBhvr>
                                        <p:cTn id="32" dur="5000" fill="hold"/>
                                        <p:tgtEl>
                                          <p:spTgt spid="2662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nodeType="clickEffect">
                                  <p:stCondLst>
                                    <p:cond delay="0"/>
                                  </p:stCondLst>
                                  <p:childTnLst>
                                    <p:set>
                                      <p:cBhvr>
                                        <p:cTn id="36" dur="1" fill="hold">
                                          <p:stCondLst>
                                            <p:cond delay="0"/>
                                          </p:stCondLst>
                                        </p:cTn>
                                        <p:tgtEl>
                                          <p:spTgt spid="26627"/>
                                        </p:tgtEl>
                                        <p:attrNameLst>
                                          <p:attrName>style.visibility</p:attrName>
                                        </p:attrNameLst>
                                      </p:cBhvr>
                                      <p:to>
                                        <p:strVal val="visible"/>
                                      </p:to>
                                    </p:set>
                                    <p:anim calcmode="lin" valueType="num">
                                      <p:cBhvr>
                                        <p:cTn id="37" dur="5000" fill="hold"/>
                                        <p:tgtEl>
                                          <p:spTgt spid="26627"/>
                                        </p:tgtEl>
                                        <p:attrNameLst>
                                          <p:attrName>ppt_w</p:attrName>
                                        </p:attrNameLst>
                                      </p:cBhvr>
                                      <p:tavLst>
                                        <p:tav tm="0" fmla="#ppt_w*sin(2.5*pi*$)">
                                          <p:val>
                                            <p:fltVal val="0"/>
                                          </p:val>
                                        </p:tav>
                                        <p:tav tm="100000">
                                          <p:val>
                                            <p:fltVal val="1"/>
                                          </p:val>
                                        </p:tav>
                                      </p:tavLst>
                                    </p:anim>
                                    <p:anim calcmode="lin" valueType="num">
                                      <p:cBhvr>
                                        <p:cTn id="38" dur="5000" fill="hold"/>
                                        <p:tgtEl>
                                          <p:spTgt spid="26627"/>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26626"/>
                                        </p:tgtEl>
                                        <p:attrNameLst>
                                          <p:attrName>style.visibility</p:attrName>
                                        </p:attrNameLst>
                                      </p:cBhvr>
                                      <p:to>
                                        <p:strVal val="visible"/>
                                      </p:to>
                                    </p:set>
                                    <p:anim calcmode="lin" valueType="num">
                                      <p:cBhvr>
                                        <p:cTn id="43" dur="5000" fill="hold"/>
                                        <p:tgtEl>
                                          <p:spTgt spid="26626"/>
                                        </p:tgtEl>
                                        <p:attrNameLst>
                                          <p:attrName>ppt_w</p:attrName>
                                        </p:attrNameLst>
                                      </p:cBhvr>
                                      <p:tavLst>
                                        <p:tav tm="0" fmla="#ppt_w*sin(2.5*pi*$)">
                                          <p:val>
                                            <p:fltVal val="0"/>
                                          </p:val>
                                        </p:tav>
                                        <p:tav tm="100000">
                                          <p:val>
                                            <p:fltVal val="1"/>
                                          </p:val>
                                        </p:tav>
                                      </p:tavLst>
                                    </p:anim>
                                    <p:anim calcmode="lin" valueType="num">
                                      <p:cBhvr>
                                        <p:cTn id="44" dur="5000" fill="hold"/>
                                        <p:tgtEl>
                                          <p:spTgt spid="2662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ntr" presetSubtype="10" fill="hold" nodeType="clickEffect">
                                  <p:stCondLst>
                                    <p:cond delay="0"/>
                                  </p:stCondLst>
                                  <p:childTnLst>
                                    <p:set>
                                      <p:cBhvr>
                                        <p:cTn id="48" dur="1" fill="hold">
                                          <p:stCondLst>
                                            <p:cond delay="0"/>
                                          </p:stCondLst>
                                        </p:cTn>
                                        <p:tgtEl>
                                          <p:spTgt spid="26628"/>
                                        </p:tgtEl>
                                        <p:attrNameLst>
                                          <p:attrName>style.visibility</p:attrName>
                                        </p:attrNameLst>
                                      </p:cBhvr>
                                      <p:to>
                                        <p:strVal val="visible"/>
                                      </p:to>
                                    </p:set>
                                    <p:anim calcmode="lin" valueType="num">
                                      <p:cBhvr>
                                        <p:cTn id="49" dur="5000" fill="hold"/>
                                        <p:tgtEl>
                                          <p:spTgt spid="26628"/>
                                        </p:tgtEl>
                                        <p:attrNameLst>
                                          <p:attrName>ppt_w</p:attrName>
                                        </p:attrNameLst>
                                      </p:cBhvr>
                                      <p:tavLst>
                                        <p:tav tm="0" fmla="#ppt_w*sin(2.5*pi*$)">
                                          <p:val>
                                            <p:fltVal val="0"/>
                                          </p:val>
                                        </p:tav>
                                        <p:tav tm="100000">
                                          <p:val>
                                            <p:fltVal val="1"/>
                                          </p:val>
                                        </p:tav>
                                      </p:tavLst>
                                    </p:anim>
                                    <p:anim calcmode="lin" valueType="num">
                                      <p:cBhvr>
                                        <p:cTn id="50" dur="5000" fill="hold"/>
                                        <p:tgtEl>
                                          <p:spTgt spid="266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5" name="Picture 15" descr="C:\Users\SRV-    -BAHIA\Pictures\photo BU 14.15.16 Mai\DSC07298.JPG"/>
          <p:cNvPicPr>
            <a:picLocks noChangeAspect="1" noChangeArrowheads="1"/>
          </p:cNvPicPr>
          <p:nvPr/>
        </p:nvPicPr>
        <p:blipFill>
          <a:blip r:embed="rId2" cstate="print"/>
          <a:srcRect/>
          <a:stretch>
            <a:fillRect/>
          </a:stretch>
        </p:blipFill>
        <p:spPr bwMode="auto">
          <a:xfrm>
            <a:off x="5286380" y="357166"/>
            <a:ext cx="3571900"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ZoneTexte 21"/>
          <p:cNvSpPr txBox="1"/>
          <p:nvPr/>
        </p:nvSpPr>
        <p:spPr>
          <a:xfrm>
            <a:off x="1285852" y="2928934"/>
            <a:ext cx="2857520" cy="369332"/>
          </a:xfrm>
          <a:prstGeom prst="rect">
            <a:avLst/>
          </a:prstGeom>
          <a:noFill/>
        </p:spPr>
        <p:txBody>
          <a:bodyPr wrap="square" rtlCol="0">
            <a:spAutoFit/>
          </a:bodyPr>
          <a:lstStyle/>
          <a:p>
            <a:endParaRPr lang="fr-FR" dirty="0"/>
          </a:p>
        </p:txBody>
      </p:sp>
      <p:pic>
        <p:nvPicPr>
          <p:cNvPr id="25" name="Picture 5" descr="C:\Users\SRV-    -BAHIA\Pictures\photo BU 14.15.16 Mai\DSC07509.JPG"/>
          <p:cNvPicPr>
            <a:picLocks noChangeAspect="1" noChangeArrowheads="1"/>
          </p:cNvPicPr>
          <p:nvPr/>
        </p:nvPicPr>
        <p:blipFill>
          <a:blip r:embed="rId3" cstate="print"/>
          <a:srcRect/>
          <a:stretch>
            <a:fillRect/>
          </a:stretch>
        </p:blipFill>
        <p:spPr bwMode="auto">
          <a:xfrm>
            <a:off x="1428728" y="357166"/>
            <a:ext cx="3500462"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37" name="Picture 17" descr="C:\Users\SRV-    -BAHIA\Pictures\photo BU 14.15.16 Mai\DSC07504.JPG"/>
          <p:cNvPicPr>
            <a:picLocks noChangeAspect="1" noChangeArrowheads="1"/>
          </p:cNvPicPr>
          <p:nvPr/>
        </p:nvPicPr>
        <p:blipFill>
          <a:blip r:embed="rId4" cstate="print"/>
          <a:srcRect/>
          <a:stretch>
            <a:fillRect/>
          </a:stretch>
        </p:blipFill>
        <p:spPr bwMode="auto">
          <a:xfrm>
            <a:off x="5357818" y="3500438"/>
            <a:ext cx="3500462" cy="2786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 descr="C:\Users\SRV-    -BAHIA\Pictures\photo BU 14.15.16 Mai\DSC07501.JPG"/>
          <p:cNvPicPr>
            <a:picLocks noGrp="1" noChangeAspect="1" noChangeArrowheads="1"/>
          </p:cNvPicPr>
          <p:nvPr>
            <p:ph idx="1"/>
          </p:nvPr>
        </p:nvPicPr>
        <p:blipFill>
          <a:blip r:embed="rId5" cstate="print"/>
          <a:srcRect/>
          <a:stretch>
            <a:fillRect/>
          </a:stretch>
        </p:blipFill>
        <p:spPr bwMode="auto">
          <a:xfrm>
            <a:off x="1428728" y="3500438"/>
            <a:ext cx="3527423" cy="2786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Espace réservé du numéro de diapositive 29"/>
          <p:cNvSpPr>
            <a:spLocks noGrp="1"/>
          </p:cNvSpPr>
          <p:nvPr>
            <p:ph type="sldNum" sz="quarter" idx="12"/>
          </p:nvPr>
        </p:nvSpPr>
        <p:spPr/>
        <p:txBody>
          <a:bodyPr/>
          <a:lstStyle/>
          <a:p>
            <a:fld id="{CF4668DC-857F-487D-BFFA-8C0CA5037977}" type="slidenum">
              <a:rPr lang="fr-BE" smtClean="0"/>
              <a:pPr/>
              <a:t>57</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35"/>
                                        </p:tgtEl>
                                        <p:attrNameLst>
                                          <p:attrName>style.visibility</p:attrName>
                                        </p:attrNameLst>
                                      </p:cBhvr>
                                      <p:to>
                                        <p:strVal val="visible"/>
                                      </p:to>
                                    </p:set>
                                    <p:anim calcmode="lin" valueType="num">
                                      <p:cBhvr additive="base">
                                        <p:cTn id="7" dur="500" fill="hold"/>
                                        <p:tgtEl>
                                          <p:spTgt spid="5135"/>
                                        </p:tgtEl>
                                        <p:attrNameLst>
                                          <p:attrName>ppt_x</p:attrName>
                                        </p:attrNameLst>
                                      </p:cBhvr>
                                      <p:tavLst>
                                        <p:tav tm="0">
                                          <p:val>
                                            <p:strVal val="#ppt_x"/>
                                          </p:val>
                                        </p:tav>
                                        <p:tav tm="100000">
                                          <p:val>
                                            <p:strVal val="#ppt_x"/>
                                          </p:val>
                                        </p:tav>
                                      </p:tavLst>
                                    </p:anim>
                                    <p:anim calcmode="lin" valueType="num">
                                      <p:cBhvr additive="base">
                                        <p:cTn id="8" dur="500" fill="hold"/>
                                        <p:tgtEl>
                                          <p:spTgt spid="5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5135"/>
                                        </p:tgtEl>
                                        <p:attrNameLst>
                                          <p:attrName>style.visibility</p:attrName>
                                        </p:attrNameLst>
                                      </p:cBhvr>
                                      <p:to>
                                        <p:strVal val="visible"/>
                                      </p:to>
                                    </p:set>
                                    <p:anim calcmode="lin" valueType="num">
                                      <p:cBhvr>
                                        <p:cTn id="19" dur="5000" fill="hold"/>
                                        <p:tgtEl>
                                          <p:spTgt spid="5135"/>
                                        </p:tgtEl>
                                        <p:attrNameLst>
                                          <p:attrName>ppt_w</p:attrName>
                                        </p:attrNameLst>
                                      </p:cBhvr>
                                      <p:tavLst>
                                        <p:tav tm="0" fmla="#ppt_w*sin(2.5*pi*$)">
                                          <p:val>
                                            <p:fltVal val="0"/>
                                          </p:val>
                                        </p:tav>
                                        <p:tav tm="100000">
                                          <p:val>
                                            <p:fltVal val="1"/>
                                          </p:val>
                                        </p:tav>
                                      </p:tavLst>
                                    </p:anim>
                                    <p:anim calcmode="lin" valueType="num">
                                      <p:cBhvr>
                                        <p:cTn id="20" dur="5000" fill="hold"/>
                                        <p:tgtEl>
                                          <p:spTgt spid="51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0" fill="hold"/>
                                        <p:tgtEl>
                                          <p:spTgt spid="25"/>
                                        </p:tgtEl>
                                        <p:attrNameLst>
                                          <p:attrName>ppt_w</p:attrName>
                                        </p:attrNameLst>
                                      </p:cBhvr>
                                      <p:tavLst>
                                        <p:tav tm="0" fmla="#ppt_w*sin(2.5*pi*$)">
                                          <p:val>
                                            <p:fltVal val="0"/>
                                          </p:val>
                                        </p:tav>
                                        <p:tav tm="100000">
                                          <p:val>
                                            <p:fltVal val="1"/>
                                          </p:val>
                                        </p:tav>
                                      </p:tavLst>
                                    </p:anim>
                                    <p:anim calcmode="lin" valueType="num">
                                      <p:cBhvr>
                                        <p:cTn id="26" dur="5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5137"/>
                                        </p:tgtEl>
                                        <p:attrNameLst>
                                          <p:attrName>style.visibility</p:attrName>
                                        </p:attrNameLst>
                                      </p:cBhvr>
                                      <p:to>
                                        <p:strVal val="visible"/>
                                      </p:to>
                                    </p:set>
                                    <p:anim calcmode="lin" valueType="num">
                                      <p:cBhvr>
                                        <p:cTn id="31" dur="5000" fill="hold"/>
                                        <p:tgtEl>
                                          <p:spTgt spid="5137"/>
                                        </p:tgtEl>
                                        <p:attrNameLst>
                                          <p:attrName>ppt_w</p:attrName>
                                        </p:attrNameLst>
                                      </p:cBhvr>
                                      <p:tavLst>
                                        <p:tav tm="0" fmla="#ppt_w*sin(2.5*pi*$)">
                                          <p:val>
                                            <p:fltVal val="0"/>
                                          </p:val>
                                        </p:tav>
                                        <p:tav tm="100000">
                                          <p:val>
                                            <p:fltVal val="1"/>
                                          </p:val>
                                        </p:tav>
                                      </p:tavLst>
                                    </p:anim>
                                    <p:anim calcmode="lin" valueType="num">
                                      <p:cBhvr>
                                        <p:cTn id="32" dur="5000" fill="hold"/>
                                        <p:tgtEl>
                                          <p:spTgt spid="513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0" fill="hold"/>
                                        <p:tgtEl>
                                          <p:spTgt spid="29"/>
                                        </p:tgtEl>
                                        <p:attrNameLst>
                                          <p:attrName>ppt_w</p:attrName>
                                        </p:attrNameLst>
                                      </p:cBhvr>
                                      <p:tavLst>
                                        <p:tav tm="0" fmla="#ppt_w*sin(2.5*pi*$)">
                                          <p:val>
                                            <p:fltVal val="0"/>
                                          </p:val>
                                        </p:tav>
                                        <p:tav tm="100000">
                                          <p:val>
                                            <p:fltVal val="1"/>
                                          </p:val>
                                        </p:tav>
                                      </p:tavLst>
                                    </p:anim>
                                    <p:anim calcmode="lin" valueType="num">
                                      <p:cBhvr>
                                        <p:cTn id="44" dur="5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RV-    -BAHIA\Pictures\photo BU 14.15.16 Mai\DSC07488.JPG"/>
          <p:cNvPicPr>
            <a:picLocks noChangeAspect="1" noChangeArrowheads="1"/>
          </p:cNvPicPr>
          <p:nvPr/>
        </p:nvPicPr>
        <p:blipFill>
          <a:blip r:embed="rId2" cstate="print"/>
          <a:srcRect/>
          <a:stretch>
            <a:fillRect/>
          </a:stretch>
        </p:blipFill>
        <p:spPr bwMode="auto">
          <a:xfrm>
            <a:off x="1357290" y="428604"/>
            <a:ext cx="3500462"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50" name="Picture 6" descr="C:\Users\SRV-    -BAHIA\Pictures\photo BU 14.15.16 Mai\DSC07493.JPG"/>
          <p:cNvPicPr>
            <a:picLocks noGrp="1" noChangeAspect="1" noChangeArrowheads="1"/>
          </p:cNvPicPr>
          <p:nvPr>
            <p:ph idx="1"/>
          </p:nvPr>
        </p:nvPicPr>
        <p:blipFill>
          <a:blip r:embed="rId3" cstate="print"/>
          <a:srcRect/>
          <a:stretch>
            <a:fillRect/>
          </a:stretch>
        </p:blipFill>
        <p:spPr bwMode="auto">
          <a:xfrm>
            <a:off x="5286380" y="500042"/>
            <a:ext cx="3429024"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51" name="Picture 7" descr="C:\Users\SRV-    -BAHIA\Pictures\photo BU 14.15.16 Mai\DSC07496.JPG"/>
          <p:cNvPicPr>
            <a:picLocks noChangeAspect="1" noChangeArrowheads="1"/>
          </p:cNvPicPr>
          <p:nvPr/>
        </p:nvPicPr>
        <p:blipFill>
          <a:blip r:embed="rId4" cstate="print"/>
          <a:srcRect/>
          <a:stretch>
            <a:fillRect/>
          </a:stretch>
        </p:blipFill>
        <p:spPr bwMode="auto">
          <a:xfrm>
            <a:off x="1357290" y="3214686"/>
            <a:ext cx="3500462"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2" descr="C:\Users\SRV-    -BAHIA\Pictures\photo BU 14.15.16 Mai\DSC07288.JPG"/>
          <p:cNvPicPr>
            <a:picLocks noChangeAspect="1" noChangeArrowheads="1"/>
          </p:cNvPicPr>
          <p:nvPr/>
        </p:nvPicPr>
        <p:blipFill>
          <a:blip r:embed="rId5" cstate="print"/>
          <a:srcRect/>
          <a:stretch>
            <a:fillRect/>
          </a:stretch>
        </p:blipFill>
        <p:spPr bwMode="auto">
          <a:xfrm>
            <a:off x="5286380" y="3286124"/>
            <a:ext cx="3429024"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Espace réservé du numéro de diapositive 14"/>
          <p:cNvSpPr>
            <a:spLocks noGrp="1"/>
          </p:cNvSpPr>
          <p:nvPr>
            <p:ph type="sldNum" sz="quarter" idx="12"/>
          </p:nvPr>
        </p:nvSpPr>
        <p:spPr/>
        <p:txBody>
          <a:bodyPr/>
          <a:lstStyle/>
          <a:p>
            <a:fld id="{CF4668DC-857F-487D-BFFA-8C0CA5037977}" type="slidenum">
              <a:rPr lang="fr-BE" smtClean="0"/>
              <a:pPr/>
              <a:t>58</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 calcmode="lin" valueType="num">
                                      <p:cBhvr additive="base">
                                        <p:cTn id="13" dur="500" fill="hold"/>
                                        <p:tgtEl>
                                          <p:spTgt spid="6150"/>
                                        </p:tgtEl>
                                        <p:attrNameLst>
                                          <p:attrName>ppt_x</p:attrName>
                                        </p:attrNameLst>
                                      </p:cBhvr>
                                      <p:tavLst>
                                        <p:tav tm="0">
                                          <p:val>
                                            <p:strVal val="#ppt_x"/>
                                          </p:val>
                                        </p:tav>
                                        <p:tav tm="100000">
                                          <p:val>
                                            <p:strVal val="#ppt_x"/>
                                          </p:val>
                                        </p:tav>
                                      </p:tavLst>
                                    </p:anim>
                                    <p:anim calcmode="lin" valueType="num">
                                      <p:cBhvr additive="base">
                                        <p:cTn id="14"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51"/>
                                        </p:tgtEl>
                                        <p:attrNameLst>
                                          <p:attrName>style.visibility</p:attrName>
                                        </p:attrNameLst>
                                      </p:cBhvr>
                                      <p:to>
                                        <p:strVal val="visible"/>
                                      </p:to>
                                    </p:set>
                                    <p:anim calcmode="lin" valueType="num">
                                      <p:cBhvr additive="base">
                                        <p:cTn id="19" dur="500" fill="hold"/>
                                        <p:tgtEl>
                                          <p:spTgt spid="6151"/>
                                        </p:tgtEl>
                                        <p:attrNameLst>
                                          <p:attrName>ppt_x</p:attrName>
                                        </p:attrNameLst>
                                      </p:cBhvr>
                                      <p:tavLst>
                                        <p:tav tm="0">
                                          <p:val>
                                            <p:strVal val="#ppt_x"/>
                                          </p:val>
                                        </p:tav>
                                        <p:tav tm="100000">
                                          <p:val>
                                            <p:strVal val="#ppt_x"/>
                                          </p:val>
                                        </p:tav>
                                      </p:tavLst>
                                    </p:anim>
                                    <p:anim calcmode="lin" valueType="num">
                                      <p:cBhvr additive="base">
                                        <p:cTn id="20"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SRV-    -BAHIA\Pictures\photo BU 14.15.16 Mai\DSC07490.JPG"/>
          <p:cNvPicPr>
            <a:picLocks noChangeAspect="1" noChangeArrowheads="1"/>
          </p:cNvPicPr>
          <p:nvPr/>
        </p:nvPicPr>
        <p:blipFill>
          <a:blip r:embed="rId2" cstate="print"/>
          <a:srcRect/>
          <a:stretch>
            <a:fillRect/>
          </a:stretch>
        </p:blipFill>
        <p:spPr bwMode="auto">
          <a:xfrm>
            <a:off x="1285852" y="428604"/>
            <a:ext cx="3643338" cy="2786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C:\Users\SRV-    -BAHIA\Pictures\photo BU 14.15.16 Mai\DSC07494.JPG"/>
          <p:cNvPicPr>
            <a:picLocks noGrp="1" noChangeAspect="1" noChangeArrowheads="1"/>
          </p:cNvPicPr>
          <p:nvPr>
            <p:ph idx="1"/>
          </p:nvPr>
        </p:nvPicPr>
        <p:blipFill>
          <a:blip r:embed="rId3" cstate="print"/>
          <a:srcRect/>
          <a:stretch>
            <a:fillRect/>
          </a:stretch>
        </p:blipFill>
        <p:spPr bwMode="auto">
          <a:xfrm>
            <a:off x="5286380" y="428604"/>
            <a:ext cx="3643338" cy="2786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3" descr="C:\Users\SRV-    -BAHIA\Pictures\photo BU 14.15.16 Mai\DSC07495.JPG"/>
          <p:cNvPicPr>
            <a:picLocks noChangeAspect="1" noChangeArrowheads="1"/>
          </p:cNvPicPr>
          <p:nvPr/>
        </p:nvPicPr>
        <p:blipFill>
          <a:blip r:embed="rId4" cstate="print"/>
          <a:srcRect/>
          <a:stretch>
            <a:fillRect/>
          </a:stretch>
        </p:blipFill>
        <p:spPr bwMode="auto">
          <a:xfrm>
            <a:off x="5357818" y="3714752"/>
            <a:ext cx="3500430" cy="2643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C:\Users\SRV-    -BAHIA\Pictures\photo BU 14.15.16 Mai\DSC07488.JPG"/>
          <p:cNvPicPr>
            <a:picLocks noChangeAspect="1" noChangeArrowheads="1"/>
          </p:cNvPicPr>
          <p:nvPr/>
        </p:nvPicPr>
        <p:blipFill>
          <a:blip r:embed="rId5" cstate="print"/>
          <a:srcRect/>
          <a:stretch>
            <a:fillRect/>
          </a:stretch>
        </p:blipFill>
        <p:spPr bwMode="auto">
          <a:xfrm>
            <a:off x="1330329" y="3714752"/>
            <a:ext cx="3670299" cy="2643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Espace réservé du numéro de diapositive 11"/>
          <p:cNvSpPr>
            <a:spLocks noGrp="1"/>
          </p:cNvSpPr>
          <p:nvPr>
            <p:ph type="sldNum" sz="quarter" idx="12"/>
          </p:nvPr>
        </p:nvSpPr>
        <p:spPr/>
        <p:txBody>
          <a:bodyPr/>
          <a:lstStyle/>
          <a:p>
            <a:fld id="{CF4668DC-857F-487D-BFFA-8C0CA5037977}" type="slidenum">
              <a:rPr lang="fr-BE" smtClean="0"/>
              <a:pPr/>
              <a:t>59</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7290" y="285728"/>
            <a:ext cx="7498080" cy="428628"/>
          </a:xfrm>
        </p:spPr>
        <p:txBody>
          <a:bodyPr>
            <a:noAutofit/>
          </a:bodyPr>
          <a:lstStyle/>
          <a:p>
            <a:r>
              <a:rPr lang="fr-FR" sz="2700" b="1" dirty="0" smtClean="0">
                <a:solidFill>
                  <a:srgbClr val="00B0F0"/>
                </a:solidFill>
              </a:rPr>
              <a:t>Axes </a:t>
            </a:r>
            <a:r>
              <a:rPr lang="fr-FR" sz="2700" b="1" dirty="0" smtClean="0">
                <a:solidFill>
                  <a:srgbClr val="00B0F0"/>
                </a:solidFill>
              </a:rPr>
              <a:t>principaux:</a:t>
            </a:r>
            <a:endParaRPr lang="fr-FR" sz="2700" dirty="0">
              <a:solidFill>
                <a:srgbClr val="00B0F0"/>
              </a:solidFill>
            </a:endParaRPr>
          </a:p>
        </p:txBody>
      </p:sp>
      <p:sp>
        <p:nvSpPr>
          <p:cNvPr id="3" name="Espace réservé du contenu 2"/>
          <p:cNvSpPr>
            <a:spLocks noGrp="1"/>
          </p:cNvSpPr>
          <p:nvPr>
            <p:ph idx="1"/>
          </p:nvPr>
        </p:nvSpPr>
        <p:spPr>
          <a:xfrm>
            <a:off x="1000100" y="1071546"/>
            <a:ext cx="7712394" cy="714380"/>
          </a:xfrm>
        </p:spPr>
        <p:txBody>
          <a:bodyPr>
            <a:normAutofit fontScale="92500" lnSpcReduction="10000"/>
          </a:bodyPr>
          <a:lstStyle/>
          <a:p>
            <a:pPr lvl="0">
              <a:buNone/>
            </a:pPr>
            <a:r>
              <a:rPr lang="fr-FR" sz="2000" b="1" dirty="0" smtClean="0"/>
              <a:t>Axe 01:</a:t>
            </a:r>
            <a:r>
              <a:rPr lang="fr-FR" sz="2000" dirty="0" smtClean="0"/>
              <a:t> Réalité des services offerts aux usagers des bibliothèques </a:t>
            </a:r>
          </a:p>
          <a:p>
            <a:pPr>
              <a:buNone/>
            </a:pPr>
            <a:r>
              <a:rPr lang="fr-FR" sz="2000" dirty="0" smtClean="0"/>
              <a:t>                     universitaires Algériennes.</a:t>
            </a:r>
          </a:p>
          <a:p>
            <a:pPr>
              <a:buNone/>
            </a:pPr>
            <a:endParaRPr lang="fr-FR" dirty="0"/>
          </a:p>
        </p:txBody>
      </p:sp>
      <p:sp>
        <p:nvSpPr>
          <p:cNvPr id="4" name="Espace réservé du contenu 2"/>
          <p:cNvSpPr txBox="1">
            <a:spLocks/>
          </p:cNvSpPr>
          <p:nvPr/>
        </p:nvSpPr>
        <p:spPr>
          <a:xfrm>
            <a:off x="1071538" y="1857364"/>
            <a:ext cx="7715304" cy="714380"/>
          </a:xfrm>
          <a:prstGeom prst="rect">
            <a:avLst/>
          </a:prstGeom>
        </p:spPr>
        <p:txBody>
          <a:bodyPr>
            <a:normAutofit fontScale="25000" lnSpcReduction="20000"/>
          </a:bodyPr>
          <a:lstStyle/>
          <a:p>
            <a:pPr lvl="0"/>
            <a:r>
              <a:rPr lang="fr-FR" sz="8000" b="1" dirty="0" smtClean="0"/>
              <a:t>Axe 02:</a:t>
            </a:r>
            <a:r>
              <a:rPr lang="fr-FR" sz="8000" dirty="0" smtClean="0"/>
              <a:t> Les usagers des services d'information dans les bibliothèques </a:t>
            </a:r>
          </a:p>
          <a:p>
            <a:r>
              <a:rPr lang="fr-FR" sz="8000" dirty="0" smtClean="0"/>
              <a:t>                      universitaires Algériennes.</a:t>
            </a: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lang="fr-FR" sz="2000" dirty="0" smtClean="0"/>
              <a:t>        </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25" name="Rectangle 1"/>
          <p:cNvSpPr>
            <a:spLocks noChangeArrowheads="1"/>
          </p:cNvSpPr>
          <p:nvPr/>
        </p:nvSpPr>
        <p:spPr bwMode="auto">
          <a:xfrm>
            <a:off x="1000100" y="2643182"/>
            <a:ext cx="7929618" cy="101566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fr-FR" dirty="0" smtClean="0">
                <a:latin typeface="Calibri" pitchFamily="34" charset="0"/>
                <a:ea typeface="Times New Roman" pitchFamily="18" charset="0"/>
                <a:cs typeface="Arial" pitchFamily="34" charset="0"/>
              </a:rPr>
              <a:t> </a:t>
            </a:r>
            <a:r>
              <a:rPr lang="fr-FR" sz="2000" b="1" dirty="0" smtClean="0"/>
              <a:t>Axe 03: </a:t>
            </a:r>
            <a:r>
              <a:rPr lang="fr-FR" sz="2000" dirty="0" smtClean="0"/>
              <a:t>L'impact des technologies de l'information sur les services  offerts  aux  usagers : Expériences des projets de coopération RIBU et  </a:t>
            </a:r>
          </a:p>
          <a:p>
            <a:pPr marL="0" marR="0" lvl="0" indent="0" algn="l" defTabSz="914400" rtl="0" eaLnBrk="0" fontAlgn="base" latinLnBrk="0" hangingPunct="0">
              <a:lnSpc>
                <a:spcPct val="100000"/>
              </a:lnSpc>
              <a:spcBef>
                <a:spcPct val="0"/>
              </a:spcBef>
              <a:spcAft>
                <a:spcPct val="0"/>
              </a:spcAft>
              <a:buClrTx/>
              <a:buSzTx/>
              <a:buFontTx/>
              <a:buNone/>
              <a:tabLst/>
            </a:pPr>
            <a:r>
              <a:rPr lang="fr-FR" sz="2000" dirty="0" smtClean="0"/>
              <a:t>                      </a:t>
            </a:r>
            <a:r>
              <a:rPr lang="fr-FR" sz="2000" dirty="0" smtClean="0">
                <a:solidFill>
                  <a:srgbClr val="00B0F0"/>
                </a:solidFill>
                <a:hlinkClick r:id="rId2"/>
              </a:rPr>
              <a:t>ISTeMAG</a:t>
            </a:r>
            <a:r>
              <a:rPr lang="fr-FR" sz="2000" dirty="0" smtClean="0"/>
              <a:t> </a:t>
            </a:r>
          </a:p>
        </p:txBody>
      </p:sp>
      <p:sp>
        <p:nvSpPr>
          <p:cNvPr id="6" name="Rectangle 1"/>
          <p:cNvSpPr>
            <a:spLocks noChangeArrowheads="1"/>
          </p:cNvSpPr>
          <p:nvPr/>
        </p:nvSpPr>
        <p:spPr bwMode="auto">
          <a:xfrm>
            <a:off x="1071538" y="3714752"/>
            <a:ext cx="7858180" cy="70788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dirty="0" smtClean="0">
                <a:latin typeface="Calibri" pitchFamily="34" charset="0"/>
                <a:ea typeface="Times New Roman" pitchFamily="18" charset="0"/>
                <a:cs typeface="Arial" pitchFamily="34" charset="0"/>
              </a:rPr>
              <a:t> </a:t>
            </a:r>
            <a:r>
              <a:rPr kumimoji="0" lang="fr-FR" sz="2000" b="0" i="0" u="none" strike="noStrike" cap="none" normalizeH="0" baseline="0" dirty="0" smtClean="0">
                <a:ln>
                  <a:noFill/>
                </a:ln>
                <a:effectLst/>
                <a:latin typeface="Calibri" pitchFamily="34" charset="0"/>
                <a:ea typeface="Times New Roman" pitchFamily="18" charset="0"/>
                <a:cs typeface="Arial" pitchFamily="34" charset="0"/>
              </a:rPr>
              <a:t> </a:t>
            </a:r>
            <a:r>
              <a:rPr lang="fr-FR" sz="2000" b="1" dirty="0" smtClean="0"/>
              <a:t>Axe 04:</a:t>
            </a:r>
            <a:r>
              <a:rPr lang="fr-FR" sz="2000" dirty="0" smtClean="0"/>
              <a:t> Le rôle des ressources humaines dans l'amélioration des services  d'informations dans les bibliothèques  universitaires  Algériennes.</a:t>
            </a:r>
            <a:endParaRPr lang="fr-FR" sz="2000" dirty="0"/>
          </a:p>
        </p:txBody>
      </p:sp>
      <p:sp>
        <p:nvSpPr>
          <p:cNvPr id="1026" name="Rectangle 2"/>
          <p:cNvSpPr>
            <a:spLocks noChangeArrowheads="1"/>
          </p:cNvSpPr>
          <p:nvPr/>
        </p:nvSpPr>
        <p:spPr bwMode="auto">
          <a:xfrm>
            <a:off x="1071538" y="4643446"/>
            <a:ext cx="78581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fr-FR" sz="2000" b="1" dirty="0" smtClean="0"/>
              <a:t>Axe 05: </a:t>
            </a:r>
            <a:r>
              <a:rPr lang="fr-FR" sz="2000" dirty="0" smtClean="0"/>
              <a:t>Évaluation des services dans les bibliothèques universitaires </a:t>
            </a:r>
          </a:p>
          <a:p>
            <a:pPr marL="0" marR="0" lvl="0" indent="0" algn="l" defTabSz="914400" rtl="0" eaLnBrk="0" fontAlgn="base" latinLnBrk="0" hangingPunct="0">
              <a:lnSpc>
                <a:spcPct val="100000"/>
              </a:lnSpc>
              <a:spcBef>
                <a:spcPct val="0"/>
              </a:spcBef>
              <a:spcAft>
                <a:spcPct val="0"/>
              </a:spcAft>
              <a:buClrTx/>
              <a:buSzTx/>
              <a:buFontTx/>
              <a:buNone/>
              <a:tabLst/>
            </a:pPr>
            <a:r>
              <a:rPr lang="fr-FR" sz="2000" dirty="0" smtClean="0"/>
              <a:t>                        Algériennes.</a:t>
            </a:r>
          </a:p>
        </p:txBody>
      </p:sp>
      <p:sp>
        <p:nvSpPr>
          <p:cNvPr id="1027" name="Rectangle 3"/>
          <p:cNvSpPr>
            <a:spLocks noChangeArrowheads="1"/>
          </p:cNvSpPr>
          <p:nvPr/>
        </p:nvSpPr>
        <p:spPr bwMode="auto">
          <a:xfrm>
            <a:off x="1071538" y="5429264"/>
            <a:ext cx="771530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fr-FR" sz="2000" b="1" dirty="0" smtClean="0"/>
              <a:t>Axe 06: </a:t>
            </a:r>
            <a:r>
              <a:rPr lang="fr-FR" sz="2000" dirty="0" smtClean="0"/>
              <a:t>Les défis auxquels font face les bibliothèques universitaires </a:t>
            </a:r>
          </a:p>
          <a:p>
            <a:pPr marL="0" marR="0" lvl="0" indent="0" algn="l" defTabSz="914400" rtl="0" eaLnBrk="0" fontAlgn="base" latinLnBrk="0" hangingPunct="0">
              <a:lnSpc>
                <a:spcPct val="100000"/>
              </a:lnSpc>
              <a:spcBef>
                <a:spcPct val="0"/>
              </a:spcBef>
              <a:spcAft>
                <a:spcPct val="0"/>
              </a:spcAft>
              <a:buClrTx/>
              <a:buSzTx/>
              <a:buFontTx/>
              <a:buNone/>
              <a:tabLst/>
            </a:pPr>
            <a:r>
              <a:rPr lang="fr-FR" sz="2000" b="1" dirty="0" smtClean="0"/>
              <a:t> </a:t>
            </a:r>
            <a:r>
              <a:rPr kumimoji="0" lang="fr-F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lang="fr-FR" sz="2000" dirty="0" smtClean="0"/>
              <a:t>Algériennes  pour l'amélioration de leur performance.</a:t>
            </a:r>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6</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5"/>
                                        </p:tgtEl>
                                        <p:attrNameLst>
                                          <p:attrName>style.visibility</p:attrName>
                                        </p:attrNameLst>
                                      </p:cBhvr>
                                      <p:to>
                                        <p:strVal val="visible"/>
                                      </p:to>
                                    </p:set>
                                    <p:anim calcmode="lin" valueType="num">
                                      <p:cBhvr additive="base">
                                        <p:cTn id="31" dur="500" fill="hold"/>
                                        <p:tgtEl>
                                          <p:spTgt spid="1025"/>
                                        </p:tgtEl>
                                        <p:attrNameLst>
                                          <p:attrName>ppt_x</p:attrName>
                                        </p:attrNameLst>
                                      </p:cBhvr>
                                      <p:tavLst>
                                        <p:tav tm="0">
                                          <p:val>
                                            <p:strVal val="#ppt_x"/>
                                          </p:val>
                                        </p:tav>
                                        <p:tav tm="100000">
                                          <p:val>
                                            <p:strVal val="#ppt_x"/>
                                          </p:val>
                                        </p:tav>
                                      </p:tavLst>
                                    </p:anim>
                                    <p:anim calcmode="lin" valueType="num">
                                      <p:cBhvr additive="base">
                                        <p:cTn id="32"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additive="base">
                                        <p:cTn id="49" dur="500" fill="hold"/>
                                        <p:tgtEl>
                                          <p:spTgt spid="1027"/>
                                        </p:tgtEl>
                                        <p:attrNameLst>
                                          <p:attrName>ppt_x</p:attrName>
                                        </p:attrNameLst>
                                      </p:cBhvr>
                                      <p:tavLst>
                                        <p:tav tm="0">
                                          <p:val>
                                            <p:strVal val="#ppt_x"/>
                                          </p:val>
                                        </p:tav>
                                        <p:tav tm="100000">
                                          <p:val>
                                            <p:strVal val="#ppt_x"/>
                                          </p:val>
                                        </p:tav>
                                      </p:tavLst>
                                    </p:anim>
                                    <p:anim calcmode="lin" valueType="num">
                                      <p:cBhvr additive="base">
                                        <p:cTn id="5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025" grpId="0" animBg="1"/>
      <p:bldP spid="6" grpId="0" animBg="1"/>
      <p:bldP spid="1026" grpId="0"/>
      <p:bldP spid="10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214290"/>
            <a:ext cx="7498080" cy="642942"/>
          </a:xfrm>
        </p:spPr>
        <p:txBody>
          <a:bodyPr>
            <a:normAutofit/>
          </a:bodyPr>
          <a:lstStyle/>
          <a:p>
            <a:r>
              <a:rPr lang="fr-FR" sz="2400" b="1" dirty="0" smtClean="0">
                <a:solidFill>
                  <a:srgbClr val="00B0F0"/>
                </a:solidFill>
              </a:rPr>
              <a:t>Objectifs </a:t>
            </a:r>
            <a:r>
              <a:rPr lang="fr-FR" sz="2400" b="1" dirty="0" smtClean="0">
                <a:solidFill>
                  <a:srgbClr val="00B0F0"/>
                </a:solidFill>
              </a:rPr>
              <a:t>:</a:t>
            </a:r>
            <a:endParaRPr lang="fr-FR" sz="2400" dirty="0">
              <a:solidFill>
                <a:srgbClr val="00B0F0"/>
              </a:solidFill>
            </a:endParaRPr>
          </a:p>
        </p:txBody>
      </p:sp>
      <p:sp>
        <p:nvSpPr>
          <p:cNvPr id="18434" name="Rectangle 2"/>
          <p:cNvSpPr>
            <a:spLocks noChangeArrowheads="1"/>
          </p:cNvSpPr>
          <p:nvPr/>
        </p:nvSpPr>
        <p:spPr bwMode="auto">
          <a:xfrm>
            <a:off x="1071538" y="857232"/>
            <a:ext cx="77867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fr-FR"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Mettre en évidence le rôle de la bibliothèque universitaire dans la recherche </a:t>
            </a:r>
            <a:endParaRPr kumimoji="0" 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scientifique</a:t>
            </a:r>
            <a:r>
              <a:rPr kumimoji="0" lang="fr-F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2"/>
          <p:cNvSpPr>
            <a:spLocks noChangeArrowheads="1"/>
          </p:cNvSpPr>
          <p:nvPr/>
        </p:nvSpPr>
        <p:spPr bwMode="auto">
          <a:xfrm>
            <a:off x="1142976" y="1571612"/>
            <a:ext cx="77867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fr-FR"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Mettre en évidence le rôle de la bibliothèque universitaire dans la recherche </a:t>
            </a:r>
            <a:endParaRPr kumimoji="0" 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scientifique</a:t>
            </a:r>
            <a:r>
              <a:rPr kumimoji="0" lang="fr-F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435" name="Rectangle 3"/>
          <p:cNvSpPr>
            <a:spLocks noChangeArrowheads="1"/>
          </p:cNvSpPr>
          <p:nvPr/>
        </p:nvSpPr>
        <p:spPr bwMode="auto">
          <a:xfrm>
            <a:off x="1142976" y="2214554"/>
            <a:ext cx="771530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lang="fr-FR" dirty="0" smtClean="0">
                <a:latin typeface="Calibri" pitchFamily="34" charset="0"/>
                <a:ea typeface="Times New Roman" pitchFamily="18" charset="0"/>
                <a:cs typeface="Arial" pitchFamily="34" charset="0"/>
              </a:rPr>
              <a:t>Enrichir le débat sur ​​l'importance de relancer le rôle des bibliothèques  universitaires et son impact sur les usagers.</a:t>
            </a:r>
          </a:p>
        </p:txBody>
      </p:sp>
      <p:sp>
        <p:nvSpPr>
          <p:cNvPr id="18436" name="Rectangle 4"/>
          <p:cNvSpPr>
            <a:spLocks noChangeArrowheads="1"/>
          </p:cNvSpPr>
          <p:nvPr/>
        </p:nvSpPr>
        <p:spPr bwMode="auto">
          <a:xfrm>
            <a:off x="1214414" y="2928934"/>
            <a:ext cx="721523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lang="fr-FR" dirty="0" smtClean="0">
                <a:latin typeface="Calibri" pitchFamily="34" charset="0"/>
                <a:ea typeface="Times New Roman" pitchFamily="18" charset="0"/>
                <a:cs typeface="Arial" pitchFamily="34" charset="0"/>
              </a:rPr>
              <a:t>Prendre connaissance des  expériences des bibliothécaires sur le terrain et les appeler à présenter leurs préoccupations pour améliorer la performance des bibliothèques.</a:t>
            </a:r>
          </a:p>
        </p:txBody>
      </p:sp>
      <p:sp>
        <p:nvSpPr>
          <p:cNvPr id="18437" name="Rectangle 5"/>
          <p:cNvSpPr>
            <a:spLocks noChangeArrowheads="1"/>
          </p:cNvSpPr>
          <p:nvPr/>
        </p:nvSpPr>
        <p:spPr bwMode="auto">
          <a:xfrm>
            <a:off x="1142976" y="3929066"/>
            <a:ext cx="757242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lang="fr-FR" dirty="0" smtClean="0">
                <a:latin typeface="Calibri" pitchFamily="34" charset="0"/>
                <a:ea typeface="Times New Roman" pitchFamily="18" charset="0"/>
                <a:cs typeface="Arial" pitchFamily="34" charset="0"/>
              </a:rPr>
              <a:t>Examiner les mécanismes visant l’amélioration des services offerts aux utilisateurs des bibliothèques universitaires</a:t>
            </a:r>
            <a:r>
              <a:rPr kumimoji="0" lang="fr-F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438" name="Rectangle 6"/>
          <p:cNvSpPr>
            <a:spLocks noChangeArrowheads="1"/>
          </p:cNvSpPr>
          <p:nvPr/>
        </p:nvSpPr>
        <p:spPr bwMode="auto">
          <a:xfrm>
            <a:off x="1214414" y="4643447"/>
            <a:ext cx="735811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Ø"/>
              <a:tabLst/>
            </a:pPr>
            <a:r>
              <a:rPr kumimoji="0" lang="fr-FR"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Sensibiliser les bibliothécaires sur l'importance d’améliorer  leur performance et la qualité des services et les impliquer d’une manière directe dans le développement des bibliothèques universitaires.</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6"/>
          <p:cNvSpPr>
            <a:spLocks noChangeArrowheads="1"/>
          </p:cNvSpPr>
          <p:nvPr/>
        </p:nvSpPr>
        <p:spPr bwMode="auto">
          <a:xfrm>
            <a:off x="1214414" y="5643578"/>
            <a:ext cx="735811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Font typeface="Wingdings" pitchFamily="2" charset="2"/>
              <a:buChar char="Ø"/>
            </a:pPr>
            <a:r>
              <a:rPr lang="fr-FR" dirty="0" smtClean="0"/>
              <a:t>Mettre en place un système d’évaluation  des mécanismes visant l’amélioration des services offerts aux utilisateurs des bibliothèques universitaires.</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7</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gtEl>
                                        <p:attrNameLst>
                                          <p:attrName>style.visibility</p:attrName>
                                        </p:attrNameLst>
                                      </p:cBhvr>
                                      <p:to>
                                        <p:strVal val="visible"/>
                                      </p:to>
                                    </p:set>
                                    <p:anim calcmode="lin" valueType="num">
                                      <p:cBhvr additive="base">
                                        <p:cTn id="25" dur="500" fill="hold"/>
                                        <p:tgtEl>
                                          <p:spTgt spid="18435"/>
                                        </p:tgtEl>
                                        <p:attrNameLst>
                                          <p:attrName>ppt_x</p:attrName>
                                        </p:attrNameLst>
                                      </p:cBhvr>
                                      <p:tavLst>
                                        <p:tav tm="0">
                                          <p:val>
                                            <p:strVal val="#ppt_x"/>
                                          </p:val>
                                        </p:tav>
                                        <p:tav tm="100000">
                                          <p:val>
                                            <p:strVal val="#ppt_x"/>
                                          </p:val>
                                        </p:tav>
                                      </p:tavLst>
                                    </p:anim>
                                    <p:anim calcmode="lin" valueType="num">
                                      <p:cBhvr additive="base">
                                        <p:cTn id="26"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6"/>
                                        </p:tgtEl>
                                        <p:attrNameLst>
                                          <p:attrName>style.visibility</p:attrName>
                                        </p:attrNameLst>
                                      </p:cBhvr>
                                      <p:to>
                                        <p:strVal val="visible"/>
                                      </p:to>
                                    </p:set>
                                    <p:anim calcmode="lin" valueType="num">
                                      <p:cBhvr additive="base">
                                        <p:cTn id="31" dur="500" fill="hold"/>
                                        <p:tgtEl>
                                          <p:spTgt spid="18436"/>
                                        </p:tgtEl>
                                        <p:attrNameLst>
                                          <p:attrName>ppt_x</p:attrName>
                                        </p:attrNameLst>
                                      </p:cBhvr>
                                      <p:tavLst>
                                        <p:tav tm="0">
                                          <p:val>
                                            <p:strVal val="#ppt_x"/>
                                          </p:val>
                                        </p:tav>
                                        <p:tav tm="100000">
                                          <p:val>
                                            <p:strVal val="#ppt_x"/>
                                          </p:val>
                                        </p:tav>
                                      </p:tavLst>
                                    </p:anim>
                                    <p:anim calcmode="lin" valueType="num">
                                      <p:cBhvr additive="base">
                                        <p:cTn id="32"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37"/>
                                        </p:tgtEl>
                                        <p:attrNameLst>
                                          <p:attrName>style.visibility</p:attrName>
                                        </p:attrNameLst>
                                      </p:cBhvr>
                                      <p:to>
                                        <p:strVal val="visible"/>
                                      </p:to>
                                    </p:set>
                                    <p:anim calcmode="lin" valueType="num">
                                      <p:cBhvr additive="base">
                                        <p:cTn id="37" dur="500" fill="hold"/>
                                        <p:tgtEl>
                                          <p:spTgt spid="18437"/>
                                        </p:tgtEl>
                                        <p:attrNameLst>
                                          <p:attrName>ppt_x</p:attrName>
                                        </p:attrNameLst>
                                      </p:cBhvr>
                                      <p:tavLst>
                                        <p:tav tm="0">
                                          <p:val>
                                            <p:strVal val="#ppt_x"/>
                                          </p:val>
                                        </p:tav>
                                        <p:tav tm="100000">
                                          <p:val>
                                            <p:strVal val="#ppt_x"/>
                                          </p:val>
                                        </p:tav>
                                      </p:tavLst>
                                    </p:anim>
                                    <p:anim calcmode="lin" valueType="num">
                                      <p:cBhvr additive="base">
                                        <p:cTn id="38"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438"/>
                                        </p:tgtEl>
                                        <p:attrNameLst>
                                          <p:attrName>style.visibility</p:attrName>
                                        </p:attrNameLst>
                                      </p:cBhvr>
                                      <p:to>
                                        <p:strVal val="visible"/>
                                      </p:to>
                                    </p:set>
                                    <p:anim calcmode="lin" valueType="num">
                                      <p:cBhvr additive="base">
                                        <p:cTn id="43" dur="500" fill="hold"/>
                                        <p:tgtEl>
                                          <p:spTgt spid="18438"/>
                                        </p:tgtEl>
                                        <p:attrNameLst>
                                          <p:attrName>ppt_x</p:attrName>
                                        </p:attrNameLst>
                                      </p:cBhvr>
                                      <p:tavLst>
                                        <p:tav tm="0">
                                          <p:val>
                                            <p:strVal val="#ppt_x"/>
                                          </p:val>
                                        </p:tav>
                                        <p:tav tm="100000">
                                          <p:val>
                                            <p:strVal val="#ppt_x"/>
                                          </p:val>
                                        </p:tav>
                                      </p:tavLst>
                                    </p:anim>
                                    <p:anim calcmode="lin" valueType="num">
                                      <p:cBhvr additive="base">
                                        <p:cTn id="4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434" grpId="0"/>
      <p:bldP spid="7" grpId="0"/>
      <p:bldP spid="18435" grpId="0"/>
      <p:bldP spid="18436" grpId="0"/>
      <p:bldP spid="18437" grpId="0"/>
      <p:bldP spid="1843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214414" y="285728"/>
            <a:ext cx="73581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2400" b="1" dirty="0" smtClean="0">
                <a:solidFill>
                  <a:srgbClr val="00B0F0"/>
                </a:solidFill>
              </a:rPr>
              <a:t>Membres du Comité Scientifique:</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1071538" y="714356"/>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dirty="0" smtClean="0"/>
              <a:t> Pr. ARAB Abdelhamid, </a:t>
            </a:r>
            <a:r>
              <a:rPr lang="fr-FR" i="1" dirty="0" smtClean="0"/>
              <a:t>Président du Comité scientifique</a:t>
            </a:r>
            <a:r>
              <a:rPr lang="fr-FR" dirty="0" smtClean="0"/>
              <a:t>, </a:t>
            </a:r>
            <a:r>
              <a:rPr lang="fr-FR" i="1" dirty="0" smtClean="0"/>
              <a:t>Université d'Alger 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1071538" y="1142984"/>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Pr.  ALAHOUM Rabah, </a:t>
            </a:r>
            <a:r>
              <a:rPr lang="fr-FR" i="1" dirty="0" smtClean="0"/>
              <a:t>Université d'Alger </a:t>
            </a:r>
            <a:r>
              <a:rPr lang="fr-FR" i="1" dirty="0" smtClean="0"/>
              <a:t>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1071538" y="1571612"/>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Pr. BATTOUCHE Kamal, </a:t>
            </a:r>
            <a:r>
              <a:rPr lang="fr-FR" i="1" dirty="0" smtClean="0"/>
              <a:t>Université de Constantine </a:t>
            </a:r>
            <a:r>
              <a:rPr lang="fr-FR" i="1" dirty="0" smtClean="0"/>
              <a:t>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1214414" y="3500438"/>
            <a:ext cx="707236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M.  Aissa MEHADJEBI, </a:t>
            </a:r>
            <a:r>
              <a:rPr lang="fr-FR" i="1" dirty="0" smtClean="0"/>
              <a:t>Université d'Alger </a:t>
            </a:r>
            <a:r>
              <a:rPr lang="fr-FR" i="1" dirty="0" smtClean="0"/>
              <a:t>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6"/>
          <p:cNvSpPr>
            <a:spLocks noChangeArrowheads="1"/>
          </p:cNvSpPr>
          <p:nvPr/>
        </p:nvSpPr>
        <p:spPr bwMode="auto">
          <a:xfrm>
            <a:off x="1142976" y="2500306"/>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dirty="0" smtClean="0"/>
              <a:t> Dr. ABDELILAH </a:t>
            </a:r>
            <a:r>
              <a:rPr lang="fr-FR" dirty="0" smtClean="0"/>
              <a:t>Abdelkader,  </a:t>
            </a:r>
            <a:r>
              <a:rPr lang="fr-FR" i="1" dirty="0" smtClean="0"/>
              <a:t>Université </a:t>
            </a:r>
            <a:r>
              <a:rPr lang="fr-FR" i="1" dirty="0" smtClean="0"/>
              <a:t>d’Oran.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6"/>
          <p:cNvSpPr>
            <a:spLocks noChangeArrowheads="1"/>
          </p:cNvSpPr>
          <p:nvPr/>
        </p:nvSpPr>
        <p:spPr bwMode="auto">
          <a:xfrm>
            <a:off x="1142976" y="3000372"/>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Dr. BOUFEDJELINE Zahra, </a:t>
            </a:r>
            <a:r>
              <a:rPr lang="fr-FR" i="1" dirty="0" smtClean="0"/>
              <a:t>Université d'Alger </a:t>
            </a:r>
            <a:r>
              <a:rPr lang="fr-FR" i="1" dirty="0" smtClean="0"/>
              <a:t>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457" name="Rectangle 1"/>
          <p:cNvSpPr>
            <a:spLocks noChangeArrowheads="1"/>
          </p:cNvSpPr>
          <p:nvPr/>
        </p:nvSpPr>
        <p:spPr bwMode="auto">
          <a:xfrm>
            <a:off x="1142976" y="2000240"/>
            <a:ext cx="561225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 typeface="Wingdings" pitchFamily="2" charset="2"/>
              <a:buChar char="Ø"/>
              <a:tabLst/>
            </a:pPr>
            <a:r>
              <a:rPr lang="fr-FR" dirty="0" smtClean="0"/>
              <a:t>Dr. TACHOUR Mohamed, Université de Constantine </a:t>
            </a:r>
            <a:r>
              <a:rPr lang="fr-FR" dirty="0" smtClean="0"/>
              <a:t>2.</a:t>
            </a:r>
            <a:endParaRPr lang="fr-FR" dirty="0" smtClean="0"/>
          </a:p>
        </p:txBody>
      </p:sp>
      <p:sp>
        <p:nvSpPr>
          <p:cNvPr id="14" name="Rectangle 6"/>
          <p:cNvSpPr>
            <a:spLocks noChangeArrowheads="1"/>
          </p:cNvSpPr>
          <p:nvPr/>
        </p:nvSpPr>
        <p:spPr bwMode="auto">
          <a:xfrm>
            <a:off x="1142976" y="4000504"/>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dirty="0" smtClean="0"/>
              <a:t> M. Mourad HAMITOUCHE, </a:t>
            </a:r>
            <a:r>
              <a:rPr lang="fr-FR" i="1" dirty="0" smtClean="0"/>
              <a:t>Université d'Alger </a:t>
            </a:r>
            <a:r>
              <a:rPr lang="fr-FR" i="1" dirty="0" smtClean="0"/>
              <a:t>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5" name="Picture 1" descr="E:\photos du colloque 2ème jour\IMG_0004.JPG"/>
          <p:cNvPicPr>
            <a:picLocks noChangeAspect="1" noChangeArrowheads="1"/>
          </p:cNvPicPr>
          <p:nvPr/>
        </p:nvPicPr>
        <p:blipFill>
          <a:blip r:embed="rId2" cstate="print"/>
          <a:srcRect/>
          <a:stretch>
            <a:fillRect/>
          </a:stretch>
        </p:blipFill>
        <p:spPr bwMode="auto">
          <a:xfrm>
            <a:off x="6572264" y="4643446"/>
            <a:ext cx="1857356" cy="2214554"/>
          </a:xfrm>
          <a:prstGeom prst="rect">
            <a:avLst/>
          </a:prstGeom>
          <a:noFill/>
        </p:spPr>
      </p:pic>
      <p:pic>
        <p:nvPicPr>
          <p:cNvPr id="12" name="Image 11" descr="C:\Users\SRV-    -BAHIA\Pictures\photo BU 14.15.16 Mai\DSC07261.JPG"/>
          <p:cNvPicPr/>
          <p:nvPr/>
        </p:nvPicPr>
        <p:blipFill>
          <a:blip r:embed="rId3" cstate="print"/>
          <a:srcRect/>
          <a:stretch>
            <a:fillRect/>
          </a:stretch>
        </p:blipFill>
        <p:spPr bwMode="auto">
          <a:xfrm>
            <a:off x="4071934" y="4643446"/>
            <a:ext cx="1845310" cy="2214554"/>
          </a:xfrm>
          <a:prstGeom prst="rect">
            <a:avLst/>
          </a:prstGeom>
          <a:noFill/>
          <a:ln w="9525">
            <a:noFill/>
            <a:miter lim="800000"/>
            <a:headEnd/>
            <a:tailEnd/>
          </a:ln>
        </p:spPr>
      </p:pic>
      <p:pic>
        <p:nvPicPr>
          <p:cNvPr id="15" name="Image 14" descr="C:\Users\SRV-    -BAHIA\Pictures\photo BU 14.15.16 Mai\DSC07265.JPG"/>
          <p:cNvPicPr/>
          <p:nvPr/>
        </p:nvPicPr>
        <p:blipFill>
          <a:blip r:embed="rId4" cstate="print"/>
          <a:srcRect/>
          <a:stretch>
            <a:fillRect/>
          </a:stretch>
        </p:blipFill>
        <p:spPr bwMode="auto">
          <a:xfrm>
            <a:off x="1571604" y="4643446"/>
            <a:ext cx="1905000" cy="2214554"/>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fld id="{CF4668DC-857F-487D-BFFA-8C0CA5037977}" type="slidenum">
              <a:rPr lang="fr-BE" smtClean="0"/>
              <a:pPr/>
              <a:t>8</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7"/>
                                        </p:tgtEl>
                                        <p:attrNameLst>
                                          <p:attrName>style.visibility</p:attrName>
                                        </p:attrNameLst>
                                      </p:cBhvr>
                                      <p:to>
                                        <p:strVal val="visible"/>
                                      </p:to>
                                    </p:set>
                                    <p:anim calcmode="lin" valueType="num">
                                      <p:cBhvr additive="base">
                                        <p:cTn id="31" dur="500" fill="hold"/>
                                        <p:tgtEl>
                                          <p:spTgt spid="19457"/>
                                        </p:tgtEl>
                                        <p:attrNameLst>
                                          <p:attrName>ppt_x</p:attrName>
                                        </p:attrNameLst>
                                      </p:cBhvr>
                                      <p:tavLst>
                                        <p:tav tm="0">
                                          <p:val>
                                            <p:strVal val="#ppt_x"/>
                                          </p:val>
                                        </p:tav>
                                        <p:tav tm="100000">
                                          <p:val>
                                            <p:strVal val="#ppt_x"/>
                                          </p:val>
                                        </p:tav>
                                      </p:tavLst>
                                    </p:anim>
                                    <p:anim calcmode="lin" valueType="num">
                                      <p:cBhvr additive="base">
                                        <p:cTn id="32" dur="500" fill="hold"/>
                                        <p:tgtEl>
                                          <p:spTgt spid="1945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945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100" b="1" dirty="0" smtClean="0">
                <a:solidFill>
                  <a:srgbClr val="00B0F0"/>
                </a:solidFill>
              </a:rPr>
              <a:t>Rendez-vous </a:t>
            </a:r>
            <a:r>
              <a:rPr lang="fr-FR" sz="3100" b="1" dirty="0" smtClean="0">
                <a:solidFill>
                  <a:srgbClr val="00B0F0"/>
                </a:solidFill>
              </a:rPr>
              <a:t>importants:</a:t>
            </a:r>
            <a:r>
              <a:rPr lang="fr-FR" dirty="0" smtClean="0"/>
              <a:t/>
            </a:r>
            <a:br>
              <a:rPr lang="fr-FR" dirty="0" smtClean="0"/>
            </a:br>
            <a:endParaRPr lang="fr-FR" dirty="0"/>
          </a:p>
        </p:txBody>
      </p:sp>
      <p:sp>
        <p:nvSpPr>
          <p:cNvPr id="5" name="Rectangle 6"/>
          <p:cNvSpPr>
            <a:spLocks noChangeArrowheads="1"/>
          </p:cNvSpPr>
          <p:nvPr/>
        </p:nvSpPr>
        <p:spPr bwMode="auto">
          <a:xfrm>
            <a:off x="1142976" y="857232"/>
            <a:ext cx="728667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Annonce du Colloque ................................................................ 05 février 2014</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1142976" y="1428736"/>
            <a:ext cx="735811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sz="1600" dirty="0" smtClean="0"/>
              <a:t>  Date limite pour la  réception des résumés des communications …18 Mars 2014   </a:t>
            </a:r>
            <a:endParaRPr kumimoji="0" lang="fr-FR" sz="160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1142976" y="2143116"/>
            <a:ext cx="750099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dirty="0" smtClean="0"/>
              <a:t>  </a:t>
            </a:r>
            <a:r>
              <a:rPr lang="fr-FR" sz="1600" dirty="0" smtClean="0"/>
              <a:t>Date Notification de l'acceptation des résumés des communications ..27 Mars 2014 </a:t>
            </a:r>
            <a:endParaRPr lang="fr-FR" sz="1600" dirty="0"/>
          </a:p>
        </p:txBody>
      </p:sp>
      <p:sp>
        <p:nvSpPr>
          <p:cNvPr id="11" name="Rectangle 10"/>
          <p:cNvSpPr>
            <a:spLocks noChangeArrowheads="1"/>
          </p:cNvSpPr>
          <p:nvPr/>
        </p:nvSpPr>
        <p:spPr bwMode="auto">
          <a:xfrm>
            <a:off x="1142976" y="2714620"/>
            <a:ext cx="750099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Date limite pour la confirmation de la participation ........... 30 Mars 2014</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1142976" y="3357562"/>
            <a:ext cx="735811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dirty="0" smtClean="0"/>
              <a:t>  </a:t>
            </a:r>
            <a:r>
              <a:rPr lang="fr-FR" sz="1600" dirty="0" smtClean="0"/>
              <a:t>Date limite pour la  réception des résumés des communications …18 Mars 2014   </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142976" y="4071942"/>
            <a:ext cx="750099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a:t>
            </a:r>
            <a:r>
              <a:rPr lang="fr-FR" sz="1600" dirty="0" smtClean="0"/>
              <a:t>Date limite pour la réception des intégralités des communications ..... 10 Avril 2014</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a:spLocks noChangeArrowheads="1"/>
          </p:cNvSpPr>
          <p:nvPr/>
        </p:nvSpPr>
        <p:spPr bwMode="auto">
          <a:xfrm>
            <a:off x="1142976" y="4643446"/>
            <a:ext cx="74295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fr-FR" dirty="0" smtClean="0"/>
              <a:t> </a:t>
            </a:r>
            <a:r>
              <a:rPr lang="fr-FR" sz="1600" dirty="0" smtClean="0"/>
              <a:t>Notification de l’acceptation des intégralités des communications ........ 17 Avril 2014</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1142976" y="5500703"/>
            <a:ext cx="750099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Wingdings" pitchFamily="2" charset="2"/>
              <a:buChar char="Ø"/>
            </a:pPr>
            <a:r>
              <a:rPr lang="fr-FR" dirty="0" smtClean="0"/>
              <a:t> </a:t>
            </a:r>
            <a:r>
              <a:rPr lang="fr-FR" dirty="0" smtClean="0"/>
              <a:t>Date  du </a:t>
            </a:r>
            <a:r>
              <a:rPr lang="fr-FR" dirty="0" smtClean="0"/>
              <a:t>colloque ............................................................ 14 et 15 mai 2014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9</a:t>
            </a:fld>
            <a:endParaRPr lang="fr-BE"/>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P spid="11" grpId="0"/>
      <p:bldP spid="12" grpId="0"/>
      <p:bldP spid="13" grpId="0"/>
      <p:bldP spid="14"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10581</TotalTime>
  <Words>2260</Words>
  <PresentationFormat>Affichage à l'écran (4:3)</PresentationFormat>
  <Paragraphs>353</Paragraphs>
  <Slides>59</Slides>
  <Notes>0</Notes>
  <HiddenSlides>0</HiddenSlides>
  <MMClips>0</MMClips>
  <ScaleCrop>false</ScaleCrop>
  <HeadingPairs>
    <vt:vector size="4" baseType="variant">
      <vt:variant>
        <vt:lpstr>Thème</vt:lpstr>
      </vt:variant>
      <vt:variant>
        <vt:i4>1</vt:i4>
      </vt:variant>
      <vt:variant>
        <vt:lpstr>Titres des diapositives</vt:lpstr>
      </vt:variant>
      <vt:variant>
        <vt:i4>59</vt:i4>
      </vt:variant>
    </vt:vector>
  </HeadingPairs>
  <TitlesOfParts>
    <vt:vector size="60" baseType="lpstr">
      <vt:lpstr>Solstice</vt:lpstr>
      <vt:lpstr>Rapport sur le 1er colloque national sur les services d’information dans les bibliothèques universitaires Algériennes : Réalité et perspectives</vt:lpstr>
      <vt:lpstr>SOMMAIRE</vt:lpstr>
      <vt:lpstr>Introduction : </vt:lpstr>
      <vt:lpstr>Problématique : </vt:lpstr>
      <vt:lpstr> Quels sont les services d'information fournis par les bibliothèques universitaires en Algérie et quelle est leur réalité?  </vt:lpstr>
      <vt:lpstr>Axes principaux:</vt:lpstr>
      <vt:lpstr>Objectifs :</vt:lpstr>
      <vt:lpstr>Diapositive 8</vt:lpstr>
      <vt:lpstr>Rendez-vous importants: </vt:lpstr>
      <vt:lpstr>Programme :</vt:lpstr>
      <vt:lpstr>Diapositive 11</vt:lpstr>
      <vt:lpstr>Diapositive 12</vt:lpstr>
      <vt:lpstr>Diapositive 13</vt:lpstr>
      <vt:lpstr>Titres des communications:</vt:lpstr>
      <vt:lpstr>Diapositive 15</vt:lpstr>
      <vt:lpstr>Résumés des communications:</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Impact médiatique :</vt:lpstr>
      <vt:lpstr>Diapositive 38</vt:lpstr>
      <vt:lpstr>Diapositive 39</vt:lpstr>
      <vt:lpstr>Articles  de presse publiés:</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Liste des participants:</vt:lpstr>
      <vt:lpstr>Recommandations : </vt:lpstr>
      <vt:lpstr>Diapositive 53</vt:lpstr>
      <vt:lpstr>Diapositive 54</vt:lpstr>
      <vt:lpstr>PHOTOS DU COLLOQUE</vt:lpstr>
      <vt:lpstr>Diapositive 56</vt:lpstr>
      <vt:lpstr>Diapositive 57</vt:lpstr>
      <vt:lpstr>Diapositive 58</vt:lpstr>
      <vt:lpstr>Diapositive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sur le 1er colloque national sur les services d’information dans les bibliothèques universitaires Algériennes : Réalité et perspectives</dc:title>
  <dc:creator>SRV-    -BAHIA</dc:creator>
  <cp:lastModifiedBy>SRV-    -BAHIA</cp:lastModifiedBy>
  <cp:revision>218</cp:revision>
  <dcterms:created xsi:type="dcterms:W3CDTF">2014-06-12T09:33:03Z</dcterms:created>
  <dcterms:modified xsi:type="dcterms:W3CDTF">2014-06-24T09:06:27Z</dcterms:modified>
</cp:coreProperties>
</file>